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3"/>
  </p:notesMasterIdLst>
  <p:handoutMasterIdLst>
    <p:handoutMasterId r:id="rId54"/>
  </p:handoutMasterIdLst>
  <p:sldIdLst>
    <p:sldId id="310" r:id="rId2"/>
    <p:sldId id="300" r:id="rId3"/>
    <p:sldId id="301" r:id="rId4"/>
    <p:sldId id="302" r:id="rId5"/>
    <p:sldId id="281" r:id="rId6"/>
    <p:sldId id="282" r:id="rId7"/>
    <p:sldId id="303" r:id="rId8"/>
    <p:sldId id="285" r:id="rId9"/>
    <p:sldId id="304" r:id="rId10"/>
    <p:sldId id="256" r:id="rId11"/>
    <p:sldId id="311" r:id="rId12"/>
    <p:sldId id="305" r:id="rId13"/>
    <p:sldId id="287" r:id="rId14"/>
    <p:sldId id="257" r:id="rId15"/>
    <p:sldId id="306" r:id="rId16"/>
    <p:sldId id="258" r:id="rId17"/>
    <p:sldId id="288" r:id="rId18"/>
    <p:sldId id="259" r:id="rId19"/>
    <p:sldId id="260" r:id="rId20"/>
    <p:sldId id="289" r:id="rId21"/>
    <p:sldId id="307" r:id="rId22"/>
    <p:sldId id="262" r:id="rId23"/>
    <p:sldId id="319" r:id="rId24"/>
    <p:sldId id="308" r:id="rId25"/>
    <p:sldId id="263" r:id="rId26"/>
    <p:sldId id="261" r:id="rId27"/>
    <p:sldId id="264" r:id="rId28"/>
    <p:sldId id="265" r:id="rId29"/>
    <p:sldId id="267" r:id="rId30"/>
    <p:sldId id="269" r:id="rId31"/>
    <p:sldId id="312" r:id="rId32"/>
    <p:sldId id="286" r:id="rId33"/>
    <p:sldId id="315" r:id="rId34"/>
    <p:sldId id="266" r:id="rId35"/>
    <p:sldId id="270" r:id="rId36"/>
    <p:sldId id="313" r:id="rId37"/>
    <p:sldId id="314" r:id="rId38"/>
    <p:sldId id="278" r:id="rId39"/>
    <p:sldId id="279" r:id="rId40"/>
    <p:sldId id="280" r:id="rId41"/>
    <p:sldId id="290" r:id="rId42"/>
    <p:sldId id="271" r:id="rId43"/>
    <p:sldId id="291" r:id="rId44"/>
    <p:sldId id="273" r:id="rId45"/>
    <p:sldId id="274" r:id="rId46"/>
    <p:sldId id="292" r:id="rId47"/>
    <p:sldId id="275" r:id="rId48"/>
    <p:sldId id="272" r:id="rId49"/>
    <p:sldId id="316" r:id="rId50"/>
    <p:sldId id="277" r:id="rId51"/>
    <p:sldId id="317" r:id="rId52"/>
  </p:sldIdLst>
  <p:sldSz cx="12192000" cy="6858000"/>
  <p:notesSz cx="7010400" cy="9296400"/>
  <p:embeddedFontLst>
    <p:embeddedFont>
      <p:font typeface="Abadi Extra Light" panose="020B0204020104020204" pitchFamily="34" charset="0"/>
      <p:regular r:id="rId55"/>
    </p:embeddedFont>
    <p:embeddedFont>
      <p:font typeface="Adequate" panose="020B0604020202020204" charset="0"/>
      <p:regular r:id="rId56"/>
    </p:embeddedFont>
    <p:embeddedFont>
      <p:font typeface="Bahnschrift Condensed" panose="020B0502040204020203" pitchFamily="34" charset="0"/>
      <p:regular r:id="rId57"/>
      <p:bold r:id="rId58"/>
    </p:embeddedFont>
    <p:embeddedFont>
      <p:font typeface="Baskerville Old Face" panose="02020602080505020303" pitchFamily="18" charset="0"/>
      <p:regular r:id="rId59"/>
    </p:embeddedFont>
    <p:embeddedFont>
      <p:font typeface="Calibri" panose="020F0502020204030204" pitchFamily="34" charset="0"/>
      <p:regular r:id="rId60"/>
      <p:bold r:id="rId61"/>
      <p:italic r:id="rId62"/>
      <p:boldItalic r:id="rId63"/>
    </p:embeddedFont>
    <p:embeddedFont>
      <p:font typeface="Harrington" panose="04040505050A02020702" pitchFamily="82" charset="0"/>
      <p:regular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07" autoAdjust="0"/>
  </p:normalViewPr>
  <p:slideViewPr>
    <p:cSldViewPr>
      <p:cViewPr varScale="1">
        <p:scale>
          <a:sx n="118" d="100"/>
          <a:sy n="118" d="100"/>
        </p:scale>
        <p:origin x="610" y="91"/>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76F5D7B-876B-481B-B7E0-8035D24B5ACC}" type="datetimeFigureOut">
              <a:rPr lang="en-US" smtClean="0"/>
              <a:t>10/20/2021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E8EF052-E353-4785-9F60-0C02E6C3DF70}" type="slidenum">
              <a:rPr lang="en-US" smtClean="0"/>
              <a:t>‹#›</a:t>
            </a:fld>
            <a:endParaRPr lang="en-US"/>
          </a:p>
        </p:txBody>
      </p:sp>
    </p:spTree>
    <p:extLst>
      <p:ext uri="{BB962C8B-B14F-4D97-AF65-F5344CB8AC3E}">
        <p14:creationId xmlns:p14="http://schemas.microsoft.com/office/powerpoint/2010/main" val="10990184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F764991-294D-481F-BAEB-711174CF1BC2}" type="datetimeFigureOut">
              <a:rPr lang="en-US" smtClean="0"/>
              <a:t>10/20/2021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D6DDE1C-A260-45C5-853A-62D1A670C8A1}" type="slidenum">
              <a:rPr lang="en-US" smtClean="0"/>
              <a:t>‹#›</a:t>
            </a:fld>
            <a:endParaRPr lang="en-US"/>
          </a:p>
        </p:txBody>
      </p:sp>
    </p:spTree>
    <p:extLst>
      <p:ext uri="{BB962C8B-B14F-4D97-AF65-F5344CB8AC3E}">
        <p14:creationId xmlns:p14="http://schemas.microsoft.com/office/powerpoint/2010/main" val="33447336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DDE1C-A260-45C5-853A-62D1A670C8A1}" type="slidenum">
              <a:rPr lang="en-US" smtClean="0"/>
              <a:t>2</a:t>
            </a:fld>
            <a:endParaRPr lang="en-US"/>
          </a:p>
        </p:txBody>
      </p:sp>
    </p:spTree>
    <p:extLst>
      <p:ext uri="{BB962C8B-B14F-4D97-AF65-F5344CB8AC3E}">
        <p14:creationId xmlns:p14="http://schemas.microsoft.com/office/powerpoint/2010/main" val="2398039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DDE1C-A260-45C5-853A-62D1A670C8A1}" type="slidenum">
              <a:rPr lang="en-US" smtClean="0"/>
              <a:t>13</a:t>
            </a:fld>
            <a:endParaRPr lang="en-US"/>
          </a:p>
        </p:txBody>
      </p:sp>
    </p:spTree>
    <p:extLst>
      <p:ext uri="{BB962C8B-B14F-4D97-AF65-F5344CB8AC3E}">
        <p14:creationId xmlns:p14="http://schemas.microsoft.com/office/powerpoint/2010/main" val="613297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DDE1C-A260-45C5-853A-62D1A670C8A1}" type="slidenum">
              <a:rPr lang="en-US" smtClean="0"/>
              <a:t>31</a:t>
            </a:fld>
            <a:endParaRPr lang="en-US"/>
          </a:p>
        </p:txBody>
      </p:sp>
    </p:spTree>
    <p:extLst>
      <p:ext uri="{BB962C8B-B14F-4D97-AF65-F5344CB8AC3E}">
        <p14:creationId xmlns:p14="http://schemas.microsoft.com/office/powerpoint/2010/main" val="3127115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8BB147-33ED-4D48-B30D-64B3310C36B1}" type="datetime1">
              <a:rPr lang="en-US" smtClean="0"/>
              <a:t>10/20/2021</a:t>
            </a:fld>
            <a:endParaRPr lang="en-US"/>
          </a:p>
        </p:txBody>
      </p:sp>
      <p:sp>
        <p:nvSpPr>
          <p:cNvPr id="5" name="Footer Placeholder 4"/>
          <p:cNvSpPr>
            <a:spLocks noGrp="1"/>
          </p:cNvSpPr>
          <p:nvPr>
            <p:ph type="ftr" sz="quarter" idx="11"/>
          </p:nvPr>
        </p:nvSpPr>
        <p:spPr/>
        <p:txBody>
          <a:bodyPr/>
          <a:lstStyle/>
          <a:p>
            <a:r>
              <a:rPr lang="en-US"/>
              <a:t>Copyright 2014 Dianne Mason</a:t>
            </a:r>
          </a:p>
        </p:txBody>
      </p:sp>
      <p:sp>
        <p:nvSpPr>
          <p:cNvPr id="6" name="Slide Number Placeholder 5"/>
          <p:cNvSpPr>
            <a:spLocks noGrp="1"/>
          </p:cNvSpPr>
          <p:nvPr>
            <p:ph type="sldNum" sz="quarter" idx="12"/>
          </p:nvPr>
        </p:nvSpPr>
        <p:spPr/>
        <p:txBody>
          <a:bodyPr/>
          <a:lstStyle/>
          <a:p>
            <a:fld id="{091388B0-421B-4009-9B6A-37DF25278C52}" type="slidenum">
              <a:rPr lang="en-US" smtClean="0"/>
              <a:t>‹#›</a:t>
            </a:fld>
            <a:endParaRPr lang="en-US"/>
          </a:p>
        </p:txBody>
      </p:sp>
    </p:spTree>
    <p:extLst>
      <p:ext uri="{BB962C8B-B14F-4D97-AF65-F5344CB8AC3E}">
        <p14:creationId xmlns:p14="http://schemas.microsoft.com/office/powerpoint/2010/main" val="1554667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8EA3D-73B4-4115-BC96-E0C8746A3EE8}" type="datetime1">
              <a:rPr lang="en-US" smtClean="0"/>
              <a:t>10/20/2021</a:t>
            </a:fld>
            <a:endParaRPr lang="en-US"/>
          </a:p>
        </p:txBody>
      </p:sp>
      <p:sp>
        <p:nvSpPr>
          <p:cNvPr id="5" name="Footer Placeholder 4"/>
          <p:cNvSpPr>
            <a:spLocks noGrp="1"/>
          </p:cNvSpPr>
          <p:nvPr>
            <p:ph type="ftr" sz="quarter" idx="11"/>
          </p:nvPr>
        </p:nvSpPr>
        <p:spPr/>
        <p:txBody>
          <a:bodyPr/>
          <a:lstStyle/>
          <a:p>
            <a:r>
              <a:rPr lang="en-US"/>
              <a:t>Copyright 2014 Dianne Mason</a:t>
            </a:r>
          </a:p>
        </p:txBody>
      </p:sp>
      <p:sp>
        <p:nvSpPr>
          <p:cNvPr id="6" name="Slide Number Placeholder 5"/>
          <p:cNvSpPr>
            <a:spLocks noGrp="1"/>
          </p:cNvSpPr>
          <p:nvPr>
            <p:ph type="sldNum" sz="quarter" idx="12"/>
          </p:nvPr>
        </p:nvSpPr>
        <p:spPr/>
        <p:txBody>
          <a:bodyPr/>
          <a:lstStyle/>
          <a:p>
            <a:fld id="{091388B0-421B-4009-9B6A-37DF25278C52}" type="slidenum">
              <a:rPr lang="en-US" smtClean="0"/>
              <a:t>‹#›</a:t>
            </a:fld>
            <a:endParaRPr lang="en-US"/>
          </a:p>
        </p:txBody>
      </p:sp>
    </p:spTree>
    <p:extLst>
      <p:ext uri="{BB962C8B-B14F-4D97-AF65-F5344CB8AC3E}">
        <p14:creationId xmlns:p14="http://schemas.microsoft.com/office/powerpoint/2010/main" val="118986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E9B07B-3D0E-44DB-86AB-49D32B654BF3}" type="datetime1">
              <a:rPr lang="en-US" smtClean="0"/>
              <a:t>10/20/2021</a:t>
            </a:fld>
            <a:endParaRPr lang="en-US"/>
          </a:p>
        </p:txBody>
      </p:sp>
      <p:sp>
        <p:nvSpPr>
          <p:cNvPr id="5" name="Footer Placeholder 4"/>
          <p:cNvSpPr>
            <a:spLocks noGrp="1"/>
          </p:cNvSpPr>
          <p:nvPr>
            <p:ph type="ftr" sz="quarter" idx="11"/>
          </p:nvPr>
        </p:nvSpPr>
        <p:spPr/>
        <p:txBody>
          <a:bodyPr/>
          <a:lstStyle/>
          <a:p>
            <a:r>
              <a:rPr lang="en-US"/>
              <a:t>Copyright 2014 Dianne Mason</a:t>
            </a:r>
          </a:p>
        </p:txBody>
      </p:sp>
      <p:sp>
        <p:nvSpPr>
          <p:cNvPr id="6" name="Slide Number Placeholder 5"/>
          <p:cNvSpPr>
            <a:spLocks noGrp="1"/>
          </p:cNvSpPr>
          <p:nvPr>
            <p:ph type="sldNum" sz="quarter" idx="12"/>
          </p:nvPr>
        </p:nvSpPr>
        <p:spPr/>
        <p:txBody>
          <a:bodyPr/>
          <a:lstStyle/>
          <a:p>
            <a:fld id="{091388B0-421B-4009-9B6A-37DF25278C52}" type="slidenum">
              <a:rPr lang="en-US" smtClean="0"/>
              <a:t>‹#›</a:t>
            </a:fld>
            <a:endParaRPr lang="en-US"/>
          </a:p>
        </p:txBody>
      </p:sp>
    </p:spTree>
    <p:extLst>
      <p:ext uri="{BB962C8B-B14F-4D97-AF65-F5344CB8AC3E}">
        <p14:creationId xmlns:p14="http://schemas.microsoft.com/office/powerpoint/2010/main" val="28905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141707-E568-41A7-B6BC-E3AD15B7E31E}" type="datetime1">
              <a:rPr lang="en-US" smtClean="0"/>
              <a:t>10/20/2021</a:t>
            </a:fld>
            <a:endParaRPr lang="en-US"/>
          </a:p>
        </p:txBody>
      </p:sp>
      <p:sp>
        <p:nvSpPr>
          <p:cNvPr id="5" name="Footer Placeholder 4"/>
          <p:cNvSpPr>
            <a:spLocks noGrp="1"/>
          </p:cNvSpPr>
          <p:nvPr>
            <p:ph type="ftr" sz="quarter" idx="11"/>
          </p:nvPr>
        </p:nvSpPr>
        <p:spPr/>
        <p:txBody>
          <a:bodyPr/>
          <a:lstStyle/>
          <a:p>
            <a:r>
              <a:rPr lang="en-US"/>
              <a:t>Copyright 2014 Dianne Mason</a:t>
            </a:r>
          </a:p>
        </p:txBody>
      </p:sp>
      <p:sp>
        <p:nvSpPr>
          <p:cNvPr id="6" name="Slide Number Placeholder 5"/>
          <p:cNvSpPr>
            <a:spLocks noGrp="1"/>
          </p:cNvSpPr>
          <p:nvPr>
            <p:ph type="sldNum" sz="quarter" idx="12"/>
          </p:nvPr>
        </p:nvSpPr>
        <p:spPr/>
        <p:txBody>
          <a:bodyPr/>
          <a:lstStyle/>
          <a:p>
            <a:fld id="{091388B0-421B-4009-9B6A-37DF25278C52}" type="slidenum">
              <a:rPr lang="en-US" smtClean="0"/>
              <a:t>‹#›</a:t>
            </a:fld>
            <a:endParaRPr lang="en-US"/>
          </a:p>
        </p:txBody>
      </p:sp>
    </p:spTree>
    <p:extLst>
      <p:ext uri="{BB962C8B-B14F-4D97-AF65-F5344CB8AC3E}">
        <p14:creationId xmlns:p14="http://schemas.microsoft.com/office/powerpoint/2010/main" val="231376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DBB093-06AD-4067-8F68-9EFAC3CCFC53}" type="datetime1">
              <a:rPr lang="en-US" smtClean="0"/>
              <a:t>10/20/2021</a:t>
            </a:fld>
            <a:endParaRPr lang="en-US"/>
          </a:p>
        </p:txBody>
      </p:sp>
      <p:sp>
        <p:nvSpPr>
          <p:cNvPr id="5" name="Footer Placeholder 4"/>
          <p:cNvSpPr>
            <a:spLocks noGrp="1"/>
          </p:cNvSpPr>
          <p:nvPr>
            <p:ph type="ftr" sz="quarter" idx="11"/>
          </p:nvPr>
        </p:nvSpPr>
        <p:spPr/>
        <p:txBody>
          <a:bodyPr/>
          <a:lstStyle/>
          <a:p>
            <a:r>
              <a:rPr lang="en-US"/>
              <a:t>Copyright 2014 Dianne Mason</a:t>
            </a:r>
          </a:p>
        </p:txBody>
      </p:sp>
      <p:sp>
        <p:nvSpPr>
          <p:cNvPr id="6" name="Slide Number Placeholder 5"/>
          <p:cNvSpPr>
            <a:spLocks noGrp="1"/>
          </p:cNvSpPr>
          <p:nvPr>
            <p:ph type="sldNum" sz="quarter" idx="12"/>
          </p:nvPr>
        </p:nvSpPr>
        <p:spPr/>
        <p:txBody>
          <a:bodyPr/>
          <a:lstStyle/>
          <a:p>
            <a:fld id="{091388B0-421B-4009-9B6A-37DF25278C52}" type="slidenum">
              <a:rPr lang="en-US" smtClean="0"/>
              <a:t>‹#›</a:t>
            </a:fld>
            <a:endParaRPr lang="en-US"/>
          </a:p>
        </p:txBody>
      </p:sp>
    </p:spTree>
    <p:extLst>
      <p:ext uri="{BB962C8B-B14F-4D97-AF65-F5344CB8AC3E}">
        <p14:creationId xmlns:p14="http://schemas.microsoft.com/office/powerpoint/2010/main" val="2289645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FD7954-1AB6-4C5D-9BFA-D24B47765EEE}" type="datetime1">
              <a:rPr lang="en-US" smtClean="0"/>
              <a:t>10/20/2021</a:t>
            </a:fld>
            <a:endParaRPr lang="en-US"/>
          </a:p>
        </p:txBody>
      </p:sp>
      <p:sp>
        <p:nvSpPr>
          <p:cNvPr id="6" name="Footer Placeholder 5"/>
          <p:cNvSpPr>
            <a:spLocks noGrp="1"/>
          </p:cNvSpPr>
          <p:nvPr>
            <p:ph type="ftr" sz="quarter" idx="11"/>
          </p:nvPr>
        </p:nvSpPr>
        <p:spPr/>
        <p:txBody>
          <a:bodyPr/>
          <a:lstStyle/>
          <a:p>
            <a:r>
              <a:rPr lang="en-US"/>
              <a:t>Copyright 2014 Dianne Mason</a:t>
            </a:r>
          </a:p>
        </p:txBody>
      </p:sp>
      <p:sp>
        <p:nvSpPr>
          <p:cNvPr id="7" name="Slide Number Placeholder 6"/>
          <p:cNvSpPr>
            <a:spLocks noGrp="1"/>
          </p:cNvSpPr>
          <p:nvPr>
            <p:ph type="sldNum" sz="quarter" idx="12"/>
          </p:nvPr>
        </p:nvSpPr>
        <p:spPr/>
        <p:txBody>
          <a:bodyPr/>
          <a:lstStyle/>
          <a:p>
            <a:fld id="{091388B0-421B-4009-9B6A-37DF25278C52}" type="slidenum">
              <a:rPr lang="en-US" smtClean="0"/>
              <a:t>‹#›</a:t>
            </a:fld>
            <a:endParaRPr lang="en-US"/>
          </a:p>
        </p:txBody>
      </p:sp>
    </p:spTree>
    <p:extLst>
      <p:ext uri="{BB962C8B-B14F-4D97-AF65-F5344CB8AC3E}">
        <p14:creationId xmlns:p14="http://schemas.microsoft.com/office/powerpoint/2010/main" val="112109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A50149-C15B-4A2C-899B-6F078B2DCD38}" type="datetime1">
              <a:rPr lang="en-US" smtClean="0"/>
              <a:t>10/20/2021</a:t>
            </a:fld>
            <a:endParaRPr lang="en-US"/>
          </a:p>
        </p:txBody>
      </p:sp>
      <p:sp>
        <p:nvSpPr>
          <p:cNvPr id="8" name="Footer Placeholder 7"/>
          <p:cNvSpPr>
            <a:spLocks noGrp="1"/>
          </p:cNvSpPr>
          <p:nvPr>
            <p:ph type="ftr" sz="quarter" idx="11"/>
          </p:nvPr>
        </p:nvSpPr>
        <p:spPr/>
        <p:txBody>
          <a:bodyPr/>
          <a:lstStyle/>
          <a:p>
            <a:r>
              <a:rPr lang="en-US"/>
              <a:t>Copyright 2014 Dianne Mason</a:t>
            </a:r>
          </a:p>
        </p:txBody>
      </p:sp>
      <p:sp>
        <p:nvSpPr>
          <p:cNvPr id="9" name="Slide Number Placeholder 8"/>
          <p:cNvSpPr>
            <a:spLocks noGrp="1"/>
          </p:cNvSpPr>
          <p:nvPr>
            <p:ph type="sldNum" sz="quarter" idx="12"/>
          </p:nvPr>
        </p:nvSpPr>
        <p:spPr/>
        <p:txBody>
          <a:bodyPr/>
          <a:lstStyle/>
          <a:p>
            <a:fld id="{091388B0-421B-4009-9B6A-37DF25278C52}" type="slidenum">
              <a:rPr lang="en-US" smtClean="0"/>
              <a:t>‹#›</a:t>
            </a:fld>
            <a:endParaRPr lang="en-US"/>
          </a:p>
        </p:txBody>
      </p:sp>
    </p:spTree>
    <p:extLst>
      <p:ext uri="{BB962C8B-B14F-4D97-AF65-F5344CB8AC3E}">
        <p14:creationId xmlns:p14="http://schemas.microsoft.com/office/powerpoint/2010/main" val="62160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D5B257-2CC6-4474-9959-1EC4954CA321}" type="datetime1">
              <a:rPr lang="en-US" smtClean="0"/>
              <a:t>10/20/2021</a:t>
            </a:fld>
            <a:endParaRPr lang="en-US"/>
          </a:p>
        </p:txBody>
      </p:sp>
      <p:sp>
        <p:nvSpPr>
          <p:cNvPr id="4" name="Footer Placeholder 3"/>
          <p:cNvSpPr>
            <a:spLocks noGrp="1"/>
          </p:cNvSpPr>
          <p:nvPr>
            <p:ph type="ftr" sz="quarter" idx="11"/>
          </p:nvPr>
        </p:nvSpPr>
        <p:spPr/>
        <p:txBody>
          <a:bodyPr/>
          <a:lstStyle/>
          <a:p>
            <a:r>
              <a:rPr lang="en-US"/>
              <a:t>Copyright 2014 Dianne Mason</a:t>
            </a:r>
          </a:p>
        </p:txBody>
      </p:sp>
      <p:sp>
        <p:nvSpPr>
          <p:cNvPr id="5" name="Slide Number Placeholder 4"/>
          <p:cNvSpPr>
            <a:spLocks noGrp="1"/>
          </p:cNvSpPr>
          <p:nvPr>
            <p:ph type="sldNum" sz="quarter" idx="12"/>
          </p:nvPr>
        </p:nvSpPr>
        <p:spPr/>
        <p:txBody>
          <a:bodyPr/>
          <a:lstStyle/>
          <a:p>
            <a:fld id="{091388B0-421B-4009-9B6A-37DF25278C52}" type="slidenum">
              <a:rPr lang="en-US" smtClean="0"/>
              <a:t>‹#›</a:t>
            </a:fld>
            <a:endParaRPr lang="en-US"/>
          </a:p>
        </p:txBody>
      </p:sp>
    </p:spTree>
    <p:extLst>
      <p:ext uri="{BB962C8B-B14F-4D97-AF65-F5344CB8AC3E}">
        <p14:creationId xmlns:p14="http://schemas.microsoft.com/office/powerpoint/2010/main" val="361974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69B08-4546-4A5B-B236-0AC238F61310}" type="datetime1">
              <a:rPr lang="en-US" smtClean="0"/>
              <a:t>10/20/2021</a:t>
            </a:fld>
            <a:endParaRPr lang="en-US"/>
          </a:p>
        </p:txBody>
      </p:sp>
      <p:sp>
        <p:nvSpPr>
          <p:cNvPr id="3" name="Footer Placeholder 2"/>
          <p:cNvSpPr>
            <a:spLocks noGrp="1"/>
          </p:cNvSpPr>
          <p:nvPr>
            <p:ph type="ftr" sz="quarter" idx="11"/>
          </p:nvPr>
        </p:nvSpPr>
        <p:spPr/>
        <p:txBody>
          <a:bodyPr/>
          <a:lstStyle/>
          <a:p>
            <a:r>
              <a:rPr lang="en-US"/>
              <a:t>Copyright 2014 Dianne Mason</a:t>
            </a:r>
          </a:p>
        </p:txBody>
      </p:sp>
      <p:sp>
        <p:nvSpPr>
          <p:cNvPr id="4" name="Slide Number Placeholder 3"/>
          <p:cNvSpPr>
            <a:spLocks noGrp="1"/>
          </p:cNvSpPr>
          <p:nvPr>
            <p:ph type="sldNum" sz="quarter" idx="12"/>
          </p:nvPr>
        </p:nvSpPr>
        <p:spPr/>
        <p:txBody>
          <a:bodyPr/>
          <a:lstStyle/>
          <a:p>
            <a:fld id="{091388B0-421B-4009-9B6A-37DF25278C52}" type="slidenum">
              <a:rPr lang="en-US" smtClean="0"/>
              <a:t>‹#›</a:t>
            </a:fld>
            <a:endParaRPr lang="en-US"/>
          </a:p>
        </p:txBody>
      </p:sp>
    </p:spTree>
    <p:extLst>
      <p:ext uri="{BB962C8B-B14F-4D97-AF65-F5344CB8AC3E}">
        <p14:creationId xmlns:p14="http://schemas.microsoft.com/office/powerpoint/2010/main" val="153802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E0AFBF-E4A3-478C-AA77-35DACE52162E}" type="datetime1">
              <a:rPr lang="en-US" smtClean="0"/>
              <a:t>10/20/2021</a:t>
            </a:fld>
            <a:endParaRPr lang="en-US"/>
          </a:p>
        </p:txBody>
      </p:sp>
      <p:sp>
        <p:nvSpPr>
          <p:cNvPr id="6" name="Footer Placeholder 5"/>
          <p:cNvSpPr>
            <a:spLocks noGrp="1"/>
          </p:cNvSpPr>
          <p:nvPr>
            <p:ph type="ftr" sz="quarter" idx="11"/>
          </p:nvPr>
        </p:nvSpPr>
        <p:spPr/>
        <p:txBody>
          <a:bodyPr/>
          <a:lstStyle/>
          <a:p>
            <a:r>
              <a:rPr lang="en-US"/>
              <a:t>Copyright 2014 Dianne Mason</a:t>
            </a:r>
          </a:p>
        </p:txBody>
      </p:sp>
      <p:sp>
        <p:nvSpPr>
          <p:cNvPr id="7" name="Slide Number Placeholder 6"/>
          <p:cNvSpPr>
            <a:spLocks noGrp="1"/>
          </p:cNvSpPr>
          <p:nvPr>
            <p:ph type="sldNum" sz="quarter" idx="12"/>
          </p:nvPr>
        </p:nvSpPr>
        <p:spPr/>
        <p:txBody>
          <a:bodyPr/>
          <a:lstStyle/>
          <a:p>
            <a:fld id="{091388B0-421B-4009-9B6A-37DF25278C52}" type="slidenum">
              <a:rPr lang="en-US" smtClean="0"/>
              <a:t>‹#›</a:t>
            </a:fld>
            <a:endParaRPr lang="en-US"/>
          </a:p>
        </p:txBody>
      </p:sp>
    </p:spTree>
    <p:extLst>
      <p:ext uri="{BB962C8B-B14F-4D97-AF65-F5344CB8AC3E}">
        <p14:creationId xmlns:p14="http://schemas.microsoft.com/office/powerpoint/2010/main" val="2837109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65C659-46C9-41AF-9666-73717EC274AA}" type="datetime1">
              <a:rPr lang="en-US" smtClean="0"/>
              <a:t>10/20/2021</a:t>
            </a:fld>
            <a:endParaRPr lang="en-US"/>
          </a:p>
        </p:txBody>
      </p:sp>
      <p:sp>
        <p:nvSpPr>
          <p:cNvPr id="6" name="Footer Placeholder 5"/>
          <p:cNvSpPr>
            <a:spLocks noGrp="1"/>
          </p:cNvSpPr>
          <p:nvPr>
            <p:ph type="ftr" sz="quarter" idx="11"/>
          </p:nvPr>
        </p:nvSpPr>
        <p:spPr/>
        <p:txBody>
          <a:bodyPr/>
          <a:lstStyle/>
          <a:p>
            <a:r>
              <a:rPr lang="en-US"/>
              <a:t>Copyright 2014 Dianne Mason</a:t>
            </a:r>
          </a:p>
        </p:txBody>
      </p:sp>
      <p:sp>
        <p:nvSpPr>
          <p:cNvPr id="7" name="Slide Number Placeholder 6"/>
          <p:cNvSpPr>
            <a:spLocks noGrp="1"/>
          </p:cNvSpPr>
          <p:nvPr>
            <p:ph type="sldNum" sz="quarter" idx="12"/>
          </p:nvPr>
        </p:nvSpPr>
        <p:spPr/>
        <p:txBody>
          <a:bodyPr/>
          <a:lstStyle/>
          <a:p>
            <a:fld id="{091388B0-421B-4009-9B6A-37DF25278C52}" type="slidenum">
              <a:rPr lang="en-US" smtClean="0"/>
              <a:t>‹#›</a:t>
            </a:fld>
            <a:endParaRPr lang="en-US"/>
          </a:p>
        </p:txBody>
      </p:sp>
    </p:spTree>
    <p:extLst>
      <p:ext uri="{BB962C8B-B14F-4D97-AF65-F5344CB8AC3E}">
        <p14:creationId xmlns:p14="http://schemas.microsoft.com/office/powerpoint/2010/main" val="95824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49276-4B43-4EF9-B738-86D0EAC38921}" type="datetime1">
              <a:rPr lang="en-US" smtClean="0"/>
              <a:t>10/20/2021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2014 Dianne Mason</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388B0-421B-4009-9B6A-37DF25278C52}" type="slidenum">
              <a:rPr lang="en-US" smtClean="0"/>
              <a:t>‹#›</a:t>
            </a:fld>
            <a:endParaRPr lang="en-US"/>
          </a:p>
        </p:txBody>
      </p:sp>
    </p:spTree>
    <p:extLst>
      <p:ext uri="{BB962C8B-B14F-4D97-AF65-F5344CB8AC3E}">
        <p14:creationId xmlns:p14="http://schemas.microsoft.com/office/powerpoint/2010/main" val="174968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https://www.youtube.com/embed/xoi6-PV-IHQ" TargetMode="External"/><Relationship Id="rId4" Type="http://schemas.openxmlformats.org/officeDocument/2006/relationships/hyperlink" Target="https://www.youtube.com/watch?v=xoi6-PV-IHQ&amp;t=1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www.dailymotion.com/video/x2fbvxv"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video" Target="https://www.youtube.com/embed/BefliMlEzZ8?feature=oembed" TargetMode="External"/><Relationship Id="rId4" Type="http://schemas.openxmlformats.org/officeDocument/2006/relationships/hyperlink" Target="https://www.youtube.com/watch?v=BefliMlEzZ8"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video" Target="https://www.youtube.com/embed/bLiXjaPqSyY?feature=oembed" TargetMode="External"/><Relationship Id="rId4" Type="http://schemas.openxmlformats.org/officeDocument/2006/relationships/hyperlink" Target="https://www.youtube.com/watch?v=bLiXjaPqSyY"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https://www.youtube.com/embed/cAwWCRm5zKQ" TargetMode="External"/><Relationship Id="rId4" Type="http://schemas.openxmlformats.org/officeDocument/2006/relationships/hyperlink" Target="https://www.youtube.com/watch?v=cAwWCRm5zKQ"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https://www.youtube.com/embed/xuQIZ7V9C7U" TargetMode="External"/><Relationship Id="rId4" Type="http://schemas.openxmlformats.org/officeDocument/2006/relationships/hyperlink" Target="https://www.youtube.com/watch?v=xuQIZ7V9C7U"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pbs.org/video/religion-ethics-newsweekly-flannery-oconnor/" TargetMode="External"/><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hyperlink" Target="https://www.youtube.com/watch?v=hrGq07Vs848"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https://www.youtube.com/embed/fiCILFgpPRY" TargetMode="External"/><Relationship Id="rId4" Type="http://schemas.openxmlformats.org/officeDocument/2006/relationships/hyperlink" Target="https://www.youtube.com/watch?v=fiCILFgpPR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8gldcGWPSJA" TargetMode="External"/><Relationship Id="rId2" Type="http://schemas.openxmlformats.org/officeDocument/2006/relationships/slideLayout" Target="../slideLayouts/slideLayout7.xml"/><Relationship Id="rId1" Type="http://schemas.openxmlformats.org/officeDocument/2006/relationships/video" Target="https://www.youtube.com/embed/8gldcGWPSJA?feature=oembed" TargetMode="External"/><Relationship Id="rId5" Type="http://schemas.openxmlformats.org/officeDocument/2006/relationships/hyperlink" Target="https://www.youtube.com/watch?v=8gldcGWPSJA&amp;t=6s"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FF0000"/>
                </a:solidFill>
                <a:latin typeface="Adequate" panose="020B0604020202020204" charset="0"/>
              </a:rPr>
              <a:t>Make sure to take good notes and keep up with them.  You will use them on a notes test that we will take once I’ve finished the presentation.</a:t>
            </a:r>
          </a:p>
        </p:txBody>
      </p:sp>
      <p:sp>
        <p:nvSpPr>
          <p:cNvPr id="5" name="Slide Number Placeholder 4"/>
          <p:cNvSpPr>
            <a:spLocks noGrp="1"/>
          </p:cNvSpPr>
          <p:nvPr>
            <p:ph type="sldNum" sz="quarter" idx="12"/>
          </p:nvPr>
        </p:nvSpPr>
        <p:spPr/>
        <p:txBody>
          <a:bodyPr/>
          <a:lstStyle/>
          <a:p>
            <a:fld id="{091388B0-421B-4009-9B6A-37DF25278C52}" type="slidenum">
              <a:rPr lang="en-US" smtClean="0"/>
              <a:t>1</a:t>
            </a:fld>
            <a:endParaRPr lang="en-US"/>
          </a:p>
        </p:txBody>
      </p:sp>
    </p:spTree>
    <p:extLst>
      <p:ext uri="{BB962C8B-B14F-4D97-AF65-F5344CB8AC3E}">
        <p14:creationId xmlns:p14="http://schemas.microsoft.com/office/powerpoint/2010/main" val="4280260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13116" y="0"/>
            <a:ext cx="9154885" cy="6858000"/>
          </a:xfrm>
          <a:prstGeom prst="rect">
            <a:avLst/>
          </a:prstGeom>
          <a:effectLst>
            <a:outerShdw blurRad="50800" dist="50800" dir="5400000" algn="ctr" rotWithShape="0">
              <a:schemeClr val="tx1"/>
            </a:outerShdw>
          </a:effectLst>
        </p:spPr>
      </p:pic>
      <p:sp>
        <p:nvSpPr>
          <p:cNvPr id="6" name="TextBox 5"/>
          <p:cNvSpPr txBox="1"/>
          <p:nvPr/>
        </p:nvSpPr>
        <p:spPr>
          <a:xfrm>
            <a:off x="1447801" y="1219200"/>
            <a:ext cx="9154885" cy="3046988"/>
          </a:xfrm>
          <a:prstGeom prst="rect">
            <a:avLst/>
          </a:prstGeom>
          <a:noFill/>
        </p:spPr>
        <p:txBody>
          <a:bodyPr wrap="square" rtlCol="0">
            <a:spAutoFit/>
          </a:bodyPr>
          <a:lstStyle/>
          <a:p>
            <a:pPr algn="ctr"/>
            <a:r>
              <a:rPr lang="en-US" sz="9600" b="1" dirty="0">
                <a:solidFill>
                  <a:srgbClr val="FF0000"/>
                </a:solidFill>
                <a:latin typeface="Harrington" panose="04040505050A02020702" pitchFamily="82" charset="0"/>
              </a:rPr>
              <a:t>Southern Gothic (Literature)</a:t>
            </a:r>
          </a:p>
        </p:txBody>
      </p:sp>
      <p:sp>
        <p:nvSpPr>
          <p:cNvPr id="3" name="Slide Number Placeholder 2"/>
          <p:cNvSpPr>
            <a:spLocks noGrp="1"/>
          </p:cNvSpPr>
          <p:nvPr>
            <p:ph type="sldNum" sz="quarter" idx="12"/>
          </p:nvPr>
        </p:nvSpPr>
        <p:spPr/>
        <p:txBody>
          <a:bodyPr/>
          <a:lstStyle/>
          <a:p>
            <a:fld id="{091388B0-421B-4009-9B6A-37DF25278C52}" type="slidenum">
              <a:rPr lang="en-US" smtClean="0"/>
              <a:t>10</a:t>
            </a:fld>
            <a:endParaRPr lang="en-US"/>
          </a:p>
        </p:txBody>
      </p:sp>
    </p:spTree>
    <p:extLst>
      <p:ext uri="{BB962C8B-B14F-4D97-AF65-F5344CB8AC3E}">
        <p14:creationId xmlns:p14="http://schemas.microsoft.com/office/powerpoint/2010/main" val="764801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91388B0-421B-4009-9B6A-37DF25278C52}" type="slidenum">
              <a:rPr lang="en-US" smtClean="0"/>
              <a:t>11</a:t>
            </a:fld>
            <a:endParaRPr lang="en-US"/>
          </a:p>
        </p:txBody>
      </p:sp>
      <p:sp>
        <p:nvSpPr>
          <p:cNvPr id="4" name="TextBox 3"/>
          <p:cNvSpPr txBox="1"/>
          <p:nvPr/>
        </p:nvSpPr>
        <p:spPr>
          <a:xfrm>
            <a:off x="152400" y="1295400"/>
            <a:ext cx="11811000" cy="3170099"/>
          </a:xfrm>
          <a:prstGeom prst="rect">
            <a:avLst/>
          </a:prstGeom>
          <a:noFill/>
        </p:spPr>
        <p:txBody>
          <a:bodyPr wrap="square" rtlCol="0">
            <a:spAutoFit/>
          </a:bodyPr>
          <a:lstStyle/>
          <a:p>
            <a:pPr algn="ctr"/>
            <a:r>
              <a:rPr lang="en-US" sz="5000" dirty="0">
                <a:solidFill>
                  <a:srgbClr val="FF0000"/>
                </a:solidFill>
                <a:latin typeface="Adequate" panose="02000000000000000000" pitchFamily="2" charset="0"/>
              </a:rPr>
              <a:t>Southern Gothic literature takes the darkest elements of “Gothic” and makes them distinctly Southern.</a:t>
            </a:r>
          </a:p>
        </p:txBody>
      </p:sp>
    </p:spTree>
    <p:extLst>
      <p:ext uri="{BB962C8B-B14F-4D97-AF65-F5344CB8AC3E}">
        <p14:creationId xmlns:p14="http://schemas.microsoft.com/office/powerpoint/2010/main" val="418291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91388B0-421B-4009-9B6A-37DF25278C52}" type="slidenum">
              <a:rPr lang="en-US" smtClean="0"/>
              <a:t>12</a:t>
            </a:fld>
            <a:endParaRPr lang="en-US"/>
          </a:p>
        </p:txBody>
      </p:sp>
      <p:sp>
        <p:nvSpPr>
          <p:cNvPr id="4" name="TextBox 3"/>
          <p:cNvSpPr txBox="1"/>
          <p:nvPr/>
        </p:nvSpPr>
        <p:spPr>
          <a:xfrm>
            <a:off x="152400" y="1295400"/>
            <a:ext cx="11811000" cy="2246769"/>
          </a:xfrm>
          <a:prstGeom prst="rect">
            <a:avLst/>
          </a:prstGeom>
          <a:noFill/>
        </p:spPr>
        <p:txBody>
          <a:bodyPr wrap="square" rtlCol="0">
            <a:spAutoFit/>
          </a:bodyPr>
          <a:lstStyle/>
          <a:p>
            <a:pPr algn="ctr"/>
            <a:r>
              <a:rPr lang="en-US" sz="7000" dirty="0">
                <a:solidFill>
                  <a:srgbClr val="FF0000"/>
                </a:solidFill>
                <a:latin typeface="Adequate" panose="02000000000000000000" pitchFamily="2" charset="0"/>
              </a:rPr>
              <a:t>Give it a shot in your character journal!</a:t>
            </a:r>
          </a:p>
        </p:txBody>
      </p:sp>
    </p:spTree>
    <p:extLst>
      <p:ext uri="{BB962C8B-B14F-4D97-AF65-F5344CB8AC3E}">
        <p14:creationId xmlns:p14="http://schemas.microsoft.com/office/powerpoint/2010/main" val="163891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91388B0-421B-4009-9B6A-37DF25278C52}" type="slidenum">
              <a:rPr lang="en-US" smtClean="0"/>
              <a:t>13</a:t>
            </a:fld>
            <a:endParaRPr lang="en-US"/>
          </a:p>
        </p:txBody>
      </p:sp>
      <p:sp>
        <p:nvSpPr>
          <p:cNvPr id="4" name="TextBox 3">
            <a:extLst>
              <a:ext uri="{FF2B5EF4-FFF2-40B4-BE49-F238E27FC236}">
                <a16:creationId xmlns:a16="http://schemas.microsoft.com/office/drawing/2014/main" id="{61952455-2190-4E07-95D2-AF7EC62B4F0F}"/>
              </a:ext>
            </a:extLst>
          </p:cNvPr>
          <p:cNvSpPr txBox="1"/>
          <p:nvPr/>
        </p:nvSpPr>
        <p:spPr>
          <a:xfrm>
            <a:off x="76200" y="5029200"/>
            <a:ext cx="12039600" cy="1615827"/>
          </a:xfrm>
          <a:prstGeom prst="rect">
            <a:avLst/>
          </a:prstGeom>
          <a:noFill/>
        </p:spPr>
        <p:txBody>
          <a:bodyPr wrap="square" rtlCol="0">
            <a:spAutoFit/>
          </a:bodyPr>
          <a:lstStyle/>
          <a:p>
            <a:pPr algn="ctr"/>
            <a:r>
              <a:rPr lang="en-US" sz="3300" dirty="0">
                <a:solidFill>
                  <a:schemeClr val="bg1"/>
                </a:solidFill>
                <a:latin typeface="Abadi Extra Light" panose="020B0204020104020204" pitchFamily="34" charset="0"/>
              </a:rPr>
              <a:t>I was walking through the woods one day when I walked up on this run-down shack.  I walked up to the open window and saw…  (Finish the story.  Make sure to write at least six-seven sentences.)</a:t>
            </a:r>
          </a:p>
        </p:txBody>
      </p:sp>
      <p:pic>
        <p:nvPicPr>
          <p:cNvPr id="2" name="Picture 2" descr="Big Fish location: Dicksonia Plantation, Lowndesboro, Alabama">
            <a:extLst>
              <a:ext uri="{FF2B5EF4-FFF2-40B4-BE49-F238E27FC236}">
                <a16:creationId xmlns:a16="http://schemas.microsoft.com/office/drawing/2014/main" id="{AE3AF3C8-728D-48F2-A7A3-50868833AA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238"/>
          <a:stretch/>
        </p:blipFill>
        <p:spPr bwMode="auto">
          <a:xfrm>
            <a:off x="2171700" y="339726"/>
            <a:ext cx="7924800" cy="4689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088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581400" y="3857926"/>
            <a:ext cx="4419599" cy="2651760"/>
          </a:xfrm>
          <a:prstGeom prst="rect">
            <a:avLst/>
          </a:prstGeom>
          <a:ln w="3175">
            <a:solidFill>
              <a:schemeClr val="tx1"/>
            </a:solidFill>
          </a:ln>
          <a:effectLst>
            <a:glow rad="127000">
              <a:schemeClr val="bg2">
                <a:lumMod val="50000"/>
              </a:schemeClr>
            </a:glow>
          </a:effectLst>
        </p:spPr>
      </p:pic>
      <p:sp>
        <p:nvSpPr>
          <p:cNvPr id="7" name="TextBox 6"/>
          <p:cNvSpPr txBox="1"/>
          <p:nvPr/>
        </p:nvSpPr>
        <p:spPr>
          <a:xfrm>
            <a:off x="1981201" y="304800"/>
            <a:ext cx="8229600" cy="1446550"/>
          </a:xfrm>
          <a:prstGeom prst="rect">
            <a:avLst/>
          </a:prstGeom>
          <a:solidFill>
            <a:schemeClr val="bg1">
              <a:lumMod val="75000"/>
            </a:schemeClr>
          </a:solidFill>
          <a:effectLst>
            <a:glow rad="127000">
              <a:schemeClr val="bg2">
                <a:lumMod val="50000"/>
              </a:schemeClr>
            </a:glow>
          </a:effectLst>
        </p:spPr>
        <p:txBody>
          <a:bodyPr wrap="square" rtlCol="0">
            <a:spAutoFit/>
          </a:bodyPr>
          <a:lstStyle/>
          <a:p>
            <a:pPr algn="ctr"/>
            <a:r>
              <a:rPr lang="en-US" sz="4400" dirty="0">
                <a:solidFill>
                  <a:srgbClr val="FF0000"/>
                </a:solidFill>
                <a:latin typeface="Arial" panose="020B0604020202020204" pitchFamily="34" charset="0"/>
                <a:cs typeface="Arial" panose="020B0604020202020204" pitchFamily="34" charset="0"/>
              </a:rPr>
              <a:t>Background on Gothic Literature</a:t>
            </a:r>
          </a:p>
        </p:txBody>
      </p:sp>
      <p:sp>
        <p:nvSpPr>
          <p:cNvPr id="8" name="TextBox 7"/>
          <p:cNvSpPr txBox="1"/>
          <p:nvPr/>
        </p:nvSpPr>
        <p:spPr>
          <a:xfrm>
            <a:off x="457200" y="2057966"/>
            <a:ext cx="11353800" cy="1569660"/>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The terms </a:t>
            </a:r>
            <a:r>
              <a:rPr lang="en-US" sz="3200" dirty="0">
                <a:solidFill>
                  <a:schemeClr val="bg2">
                    <a:lumMod val="75000"/>
                  </a:schemeClr>
                </a:solidFill>
                <a:latin typeface="Arial" panose="020B0604020202020204" pitchFamily="34" charset="0"/>
                <a:cs typeface="Arial" panose="020B0604020202020204" pitchFamily="34" charset="0"/>
              </a:rPr>
              <a:t>“Goth”</a:t>
            </a:r>
            <a:r>
              <a:rPr lang="en-US" sz="3200" dirty="0">
                <a:solidFill>
                  <a:schemeClr val="bg1"/>
                </a:solidFill>
                <a:latin typeface="Arial" panose="020B0604020202020204" pitchFamily="34" charset="0"/>
                <a:cs typeface="Arial" panose="020B0604020202020204" pitchFamily="34" charset="0"/>
              </a:rPr>
              <a:t> and </a:t>
            </a:r>
            <a:r>
              <a:rPr lang="en-US" sz="3200" dirty="0">
                <a:solidFill>
                  <a:schemeClr val="bg2">
                    <a:lumMod val="75000"/>
                  </a:schemeClr>
                </a:solidFill>
                <a:latin typeface="Arial" panose="020B0604020202020204" pitchFamily="34" charset="0"/>
                <a:cs typeface="Arial" panose="020B0604020202020204" pitchFamily="34" charset="0"/>
              </a:rPr>
              <a:t>“Gothic”</a:t>
            </a:r>
            <a:r>
              <a:rPr lang="en-US" sz="3200" dirty="0">
                <a:solidFill>
                  <a:schemeClr val="bg1"/>
                </a:solidFill>
                <a:latin typeface="Arial" panose="020B0604020202020204" pitchFamily="34" charset="0"/>
                <a:cs typeface="Arial" panose="020B0604020202020204" pitchFamily="34" charset="0"/>
              </a:rPr>
              <a:t> were originally used to describe the Germanic tribes (Visigoths) that pilfered and plundered across Europe from the 3</a:t>
            </a:r>
            <a:r>
              <a:rPr lang="en-US" sz="3200" baseline="30000" dirty="0">
                <a:solidFill>
                  <a:schemeClr val="bg1"/>
                </a:solidFill>
                <a:latin typeface="Arial" panose="020B0604020202020204" pitchFamily="34" charset="0"/>
                <a:cs typeface="Arial" panose="020B0604020202020204" pitchFamily="34" charset="0"/>
              </a:rPr>
              <a:t>rd</a:t>
            </a:r>
            <a:r>
              <a:rPr lang="en-US" sz="3200" dirty="0">
                <a:solidFill>
                  <a:schemeClr val="bg1"/>
                </a:solidFill>
                <a:latin typeface="Arial" panose="020B0604020202020204" pitchFamily="34" charset="0"/>
                <a:cs typeface="Arial" panose="020B0604020202020204" pitchFamily="34" charset="0"/>
              </a:rPr>
              <a:t> to 5</a:t>
            </a:r>
            <a:r>
              <a:rPr lang="en-US" sz="3200" baseline="30000" dirty="0">
                <a:solidFill>
                  <a:schemeClr val="bg1"/>
                </a:solidFill>
                <a:latin typeface="Arial" panose="020B0604020202020204" pitchFamily="34" charset="0"/>
                <a:cs typeface="Arial" panose="020B0604020202020204" pitchFamily="34" charset="0"/>
              </a:rPr>
              <a:t>th</a:t>
            </a:r>
            <a:r>
              <a:rPr lang="en-US" sz="3200" dirty="0">
                <a:solidFill>
                  <a:schemeClr val="bg1"/>
                </a:solidFill>
                <a:latin typeface="Arial" panose="020B0604020202020204" pitchFamily="34" charset="0"/>
                <a:cs typeface="Arial" panose="020B0604020202020204" pitchFamily="34" charset="0"/>
              </a:rPr>
              <a:t> centuries.</a:t>
            </a:r>
          </a:p>
        </p:txBody>
      </p:sp>
      <p:sp>
        <p:nvSpPr>
          <p:cNvPr id="4" name="Slide Number Placeholder 3"/>
          <p:cNvSpPr>
            <a:spLocks noGrp="1"/>
          </p:cNvSpPr>
          <p:nvPr>
            <p:ph type="sldNum" sz="quarter" idx="12"/>
          </p:nvPr>
        </p:nvSpPr>
        <p:spPr/>
        <p:txBody>
          <a:bodyPr/>
          <a:lstStyle/>
          <a:p>
            <a:fld id="{091388B0-421B-4009-9B6A-37DF25278C52}" type="slidenum">
              <a:rPr lang="en-US" smtClean="0"/>
              <a:t>14</a:t>
            </a:fld>
            <a:endParaRPr lang="en-US"/>
          </a:p>
        </p:txBody>
      </p:sp>
    </p:spTree>
    <p:extLst>
      <p:ext uri="{BB962C8B-B14F-4D97-AF65-F5344CB8AC3E}">
        <p14:creationId xmlns:p14="http://schemas.microsoft.com/office/powerpoint/2010/main" val="62119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81201" y="304800"/>
            <a:ext cx="8229600" cy="1446550"/>
          </a:xfrm>
          <a:prstGeom prst="rect">
            <a:avLst/>
          </a:prstGeom>
          <a:solidFill>
            <a:schemeClr val="bg1">
              <a:lumMod val="75000"/>
            </a:schemeClr>
          </a:solidFill>
          <a:effectLst>
            <a:glow rad="127000">
              <a:schemeClr val="bg2">
                <a:lumMod val="50000"/>
              </a:schemeClr>
            </a:glow>
          </a:effectLst>
        </p:spPr>
        <p:txBody>
          <a:bodyPr wrap="square" rtlCol="0">
            <a:spAutoFit/>
          </a:bodyPr>
          <a:lstStyle/>
          <a:p>
            <a:pPr algn="ctr"/>
            <a:r>
              <a:rPr lang="en-US" sz="4400" dirty="0">
                <a:solidFill>
                  <a:srgbClr val="FF0000"/>
                </a:solidFill>
                <a:latin typeface="Arial" panose="020B0604020202020204" pitchFamily="34" charset="0"/>
                <a:cs typeface="Arial" panose="020B0604020202020204" pitchFamily="34" charset="0"/>
              </a:rPr>
              <a:t>Background on Gothic Literature</a:t>
            </a:r>
          </a:p>
        </p:txBody>
      </p:sp>
      <p:sp>
        <p:nvSpPr>
          <p:cNvPr id="8" name="TextBox 7"/>
          <p:cNvSpPr txBox="1"/>
          <p:nvPr/>
        </p:nvSpPr>
        <p:spPr>
          <a:xfrm>
            <a:off x="381000" y="2117235"/>
            <a:ext cx="7467600" cy="584775"/>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Think Vikings… sort of.</a:t>
            </a:r>
          </a:p>
        </p:txBody>
      </p:sp>
      <p:sp>
        <p:nvSpPr>
          <p:cNvPr id="4" name="Slide Number Placeholder 3"/>
          <p:cNvSpPr>
            <a:spLocks noGrp="1"/>
          </p:cNvSpPr>
          <p:nvPr>
            <p:ph type="sldNum" sz="quarter" idx="12"/>
          </p:nvPr>
        </p:nvSpPr>
        <p:spPr/>
        <p:txBody>
          <a:bodyPr/>
          <a:lstStyle/>
          <a:p>
            <a:fld id="{091388B0-421B-4009-9B6A-37DF25278C52}" type="slidenum">
              <a:rPr lang="en-US" smtClean="0"/>
              <a:t>15</a:t>
            </a:fld>
            <a:endParaRPr lang="en-US"/>
          </a:p>
        </p:txBody>
      </p:sp>
      <p:pic>
        <p:nvPicPr>
          <p:cNvPr id="1026" name="Picture 2" descr="Vikings (TV Series 2013–2020) - IMDb">
            <a:extLst>
              <a:ext uri="{FF2B5EF4-FFF2-40B4-BE49-F238E27FC236}">
                <a16:creationId xmlns:a16="http://schemas.microsoft.com/office/drawing/2014/main" id="{06106C62-612E-4154-85A7-1E60418D44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101022"/>
            <a:ext cx="304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745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419600" y="1696658"/>
            <a:ext cx="6207562" cy="4659693"/>
          </a:xfrm>
          <a:prstGeom prst="rect">
            <a:avLst/>
          </a:prstGeom>
          <a:effectLst>
            <a:glow rad="127000">
              <a:schemeClr val="bg2">
                <a:lumMod val="50000"/>
              </a:schemeClr>
            </a:glow>
          </a:effectLst>
        </p:spPr>
      </p:pic>
      <p:sp>
        <p:nvSpPr>
          <p:cNvPr id="6" name="TextBox 5"/>
          <p:cNvSpPr txBox="1"/>
          <p:nvPr/>
        </p:nvSpPr>
        <p:spPr>
          <a:xfrm>
            <a:off x="480410" y="457200"/>
            <a:ext cx="11330589" cy="1077218"/>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The architecture from the 12</a:t>
            </a:r>
            <a:r>
              <a:rPr lang="en-US" sz="3200" baseline="30000" dirty="0">
                <a:solidFill>
                  <a:schemeClr val="bg1"/>
                </a:solidFill>
                <a:latin typeface="Arial" panose="020B0604020202020204" pitchFamily="34" charset="0"/>
                <a:cs typeface="Arial" panose="020B0604020202020204" pitchFamily="34" charset="0"/>
              </a:rPr>
              <a:t>th</a:t>
            </a:r>
            <a:r>
              <a:rPr lang="en-US" sz="3200" dirty="0">
                <a:solidFill>
                  <a:schemeClr val="bg1"/>
                </a:solidFill>
                <a:latin typeface="Arial" panose="020B0604020202020204" pitchFamily="34" charset="0"/>
                <a:cs typeface="Arial" panose="020B0604020202020204" pitchFamily="34" charset="0"/>
              </a:rPr>
              <a:t> to the 16</a:t>
            </a:r>
            <a:r>
              <a:rPr lang="en-US" sz="3200" baseline="30000" dirty="0">
                <a:solidFill>
                  <a:schemeClr val="bg1"/>
                </a:solidFill>
                <a:latin typeface="Arial" panose="020B0604020202020204" pitchFamily="34" charset="0"/>
                <a:cs typeface="Arial" panose="020B0604020202020204" pitchFamily="34" charset="0"/>
              </a:rPr>
              <a:t>th</a:t>
            </a:r>
            <a:r>
              <a:rPr lang="en-US" sz="3200" dirty="0">
                <a:solidFill>
                  <a:schemeClr val="bg1"/>
                </a:solidFill>
                <a:latin typeface="Arial" panose="020B0604020202020204" pitchFamily="34" charset="0"/>
                <a:cs typeface="Arial" panose="020B0604020202020204" pitchFamily="34" charset="0"/>
              </a:rPr>
              <a:t> centuries is called “gothic.”</a:t>
            </a:r>
          </a:p>
        </p:txBody>
      </p:sp>
      <p:sp>
        <p:nvSpPr>
          <p:cNvPr id="2" name="TextBox 1"/>
          <p:cNvSpPr txBox="1"/>
          <p:nvPr/>
        </p:nvSpPr>
        <p:spPr>
          <a:xfrm>
            <a:off x="487717" y="1676400"/>
            <a:ext cx="2967858" cy="4524315"/>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It is characterized by pointed arches and flying buttresses.</a:t>
            </a:r>
          </a:p>
          <a:p>
            <a:r>
              <a:rPr lang="en-US" sz="3200" dirty="0">
                <a:solidFill>
                  <a:schemeClr val="bg1"/>
                </a:solidFill>
                <a:latin typeface="Arial" panose="020B0604020202020204" pitchFamily="34" charset="0"/>
                <a:cs typeface="Arial" panose="020B0604020202020204" pitchFamily="34" charset="0"/>
              </a:rPr>
              <a:t>Think about where it’s pointing.</a:t>
            </a:r>
          </a:p>
        </p:txBody>
      </p:sp>
      <p:sp>
        <p:nvSpPr>
          <p:cNvPr id="3" name="Footer Placeholder 2"/>
          <p:cNvSpPr>
            <a:spLocks noGrp="1"/>
          </p:cNvSpPr>
          <p:nvPr>
            <p:ph type="ftr" sz="quarter" idx="11"/>
          </p:nvPr>
        </p:nvSpPr>
        <p:spPr/>
        <p:txBody>
          <a:bodyPr/>
          <a:lstStyle/>
          <a:p>
            <a:r>
              <a:rPr lang="en-US"/>
              <a:t>Copyright 2014 Dianne Mason</a:t>
            </a:r>
          </a:p>
        </p:txBody>
      </p:sp>
      <p:sp>
        <p:nvSpPr>
          <p:cNvPr id="4" name="Slide Number Placeholder 3"/>
          <p:cNvSpPr>
            <a:spLocks noGrp="1"/>
          </p:cNvSpPr>
          <p:nvPr>
            <p:ph type="sldNum" sz="quarter" idx="12"/>
          </p:nvPr>
        </p:nvSpPr>
        <p:spPr/>
        <p:txBody>
          <a:bodyPr/>
          <a:lstStyle/>
          <a:p>
            <a:fld id="{091388B0-421B-4009-9B6A-37DF25278C52}" type="slidenum">
              <a:rPr lang="en-US" smtClean="0"/>
              <a:t>16</a:t>
            </a:fld>
            <a:endParaRPr lang="en-US"/>
          </a:p>
        </p:txBody>
      </p:sp>
    </p:spTree>
    <p:extLst>
      <p:ext uri="{BB962C8B-B14F-4D97-AF65-F5344CB8AC3E}">
        <p14:creationId xmlns:p14="http://schemas.microsoft.com/office/powerpoint/2010/main" val="704858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91388B0-421B-4009-9B6A-37DF25278C52}" type="slidenum">
              <a:rPr lang="en-US" smtClean="0"/>
              <a:t>17</a:t>
            </a:fld>
            <a:endParaRPr lang="en-US"/>
          </a:p>
        </p:txBody>
      </p:sp>
      <p:pic>
        <p:nvPicPr>
          <p:cNvPr id="4098" name="Picture 2" descr="Notre Dame de Paris DSC 0846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524470"/>
            <a:ext cx="4120444" cy="5562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westminster abb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524471"/>
            <a:ext cx="4495800" cy="236029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cdn.theatlantic.com/assets/media/img/mt/2013/09/2152483175_5e6f529c1b_b/lead_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0078" y="3039070"/>
            <a:ext cx="4475523" cy="29764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52920" y="5248870"/>
            <a:ext cx="3685881" cy="92333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Notre Dame</a:t>
            </a:r>
          </a:p>
        </p:txBody>
      </p:sp>
      <p:sp>
        <p:nvSpPr>
          <p:cNvPr id="8" name="Rectangle 7"/>
          <p:cNvSpPr/>
          <p:nvPr/>
        </p:nvSpPr>
        <p:spPr>
          <a:xfrm>
            <a:off x="6096001" y="2178784"/>
            <a:ext cx="4372543" cy="707886"/>
          </a:xfrm>
          <a:prstGeom prst="rect">
            <a:avLst/>
          </a:prstGeom>
          <a:noFill/>
        </p:spPr>
        <p:txBody>
          <a:bodyPr wrap="none" lIns="91440" tIns="45720" rIns="91440" bIns="45720">
            <a:spAutoFit/>
          </a:bodyPr>
          <a:lstStyle/>
          <a:p>
            <a:pPr algn="ctr"/>
            <a:r>
              <a:rPr lang="en-US" sz="4000" b="1" dirty="0">
                <a:ln w="6600">
                  <a:solidFill>
                    <a:schemeClr val="accent2"/>
                  </a:solidFill>
                  <a:prstDash val="solid"/>
                </a:ln>
                <a:solidFill>
                  <a:srgbClr val="FFFFFF"/>
                </a:solidFill>
                <a:effectLst>
                  <a:outerShdw dist="38100" dir="2700000" algn="tl" rotWithShape="0">
                    <a:schemeClr val="accent2"/>
                  </a:outerShdw>
                </a:effectLst>
              </a:rPr>
              <a:t>Westminster Abbey</a:t>
            </a:r>
          </a:p>
        </p:txBody>
      </p:sp>
      <p:sp>
        <p:nvSpPr>
          <p:cNvPr id="9" name="Rectangle 8"/>
          <p:cNvSpPr/>
          <p:nvPr/>
        </p:nvSpPr>
        <p:spPr>
          <a:xfrm>
            <a:off x="6505826" y="5379184"/>
            <a:ext cx="3552897" cy="707886"/>
          </a:xfrm>
          <a:prstGeom prst="rect">
            <a:avLst/>
          </a:prstGeom>
          <a:noFill/>
        </p:spPr>
        <p:txBody>
          <a:bodyPr wrap="none" lIns="91440" tIns="45720" rIns="91440" bIns="45720">
            <a:spAutoFit/>
          </a:bodyPr>
          <a:lstStyle/>
          <a:p>
            <a:pPr algn="ctr"/>
            <a:r>
              <a:rPr lang="en-US" sz="4000" b="1" dirty="0">
                <a:ln w="6600">
                  <a:solidFill>
                    <a:schemeClr val="accent2"/>
                  </a:solidFill>
                  <a:prstDash val="solid"/>
                </a:ln>
                <a:solidFill>
                  <a:srgbClr val="FFFFFF"/>
                </a:solidFill>
                <a:effectLst>
                  <a:outerShdw dist="38100" dir="2700000" algn="tl" rotWithShape="0">
                    <a:schemeClr val="accent2"/>
                  </a:outerShdw>
                </a:effectLst>
              </a:rPr>
              <a:t>Harkness Tower</a:t>
            </a:r>
          </a:p>
        </p:txBody>
      </p:sp>
    </p:spTree>
    <p:extLst>
      <p:ext uri="{BB962C8B-B14F-4D97-AF65-F5344CB8AC3E}">
        <p14:creationId xmlns:p14="http://schemas.microsoft.com/office/powerpoint/2010/main" val="221262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02"/>
                                        </p:tgtEl>
                                        <p:attrNameLst>
                                          <p:attrName>style.visibility</p:attrName>
                                        </p:attrNameLst>
                                      </p:cBhvr>
                                      <p:to>
                                        <p:strVal val="visible"/>
                                      </p:to>
                                    </p:set>
                                    <p:animEffect transition="in" filter="fade">
                                      <p:cBhvr>
                                        <p:cTn id="27" dur="500"/>
                                        <p:tgtEl>
                                          <p:spTgt spid="410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124200" y="2779850"/>
            <a:ext cx="5943600" cy="3783382"/>
          </a:xfrm>
          <a:prstGeom prst="rect">
            <a:avLst/>
          </a:prstGeom>
          <a:effectLst>
            <a:glow rad="127000">
              <a:schemeClr val="bg2">
                <a:lumMod val="50000"/>
              </a:schemeClr>
            </a:glow>
          </a:effectLst>
        </p:spPr>
      </p:pic>
      <p:sp>
        <p:nvSpPr>
          <p:cNvPr id="5" name="TextBox 4"/>
          <p:cNvSpPr txBox="1"/>
          <p:nvPr/>
        </p:nvSpPr>
        <p:spPr>
          <a:xfrm>
            <a:off x="152400" y="457200"/>
            <a:ext cx="11887200" cy="2062103"/>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In 18</a:t>
            </a:r>
            <a:r>
              <a:rPr lang="en-US" sz="3200" baseline="30000" dirty="0">
                <a:solidFill>
                  <a:schemeClr val="bg1"/>
                </a:solidFill>
                <a:latin typeface="Arial" panose="020B0604020202020204" pitchFamily="34" charset="0"/>
                <a:cs typeface="Arial" panose="020B0604020202020204" pitchFamily="34" charset="0"/>
              </a:rPr>
              <a:t>th</a:t>
            </a:r>
            <a:r>
              <a:rPr lang="en-US" sz="3200" dirty="0">
                <a:solidFill>
                  <a:schemeClr val="bg1"/>
                </a:solidFill>
                <a:latin typeface="Arial" panose="020B0604020202020204" pitchFamily="34" charset="0"/>
                <a:cs typeface="Arial" panose="020B0604020202020204" pitchFamily="34" charset="0"/>
              </a:rPr>
              <a:t> century England, the term “gothic” then became synonymous with Middle Ages, like the architecture; it was a period of chaos and superstition.  This is when the term took on a darker connotation. </a:t>
            </a:r>
          </a:p>
        </p:txBody>
      </p:sp>
      <p:sp>
        <p:nvSpPr>
          <p:cNvPr id="3" name="Slide Number Placeholder 2"/>
          <p:cNvSpPr>
            <a:spLocks noGrp="1"/>
          </p:cNvSpPr>
          <p:nvPr>
            <p:ph type="sldNum" sz="quarter" idx="12"/>
          </p:nvPr>
        </p:nvSpPr>
        <p:spPr/>
        <p:txBody>
          <a:bodyPr/>
          <a:lstStyle/>
          <a:p>
            <a:fld id="{091388B0-421B-4009-9B6A-37DF25278C52}" type="slidenum">
              <a:rPr lang="en-US" smtClean="0"/>
              <a:t>18</a:t>
            </a:fld>
            <a:endParaRPr lang="en-US"/>
          </a:p>
        </p:txBody>
      </p:sp>
    </p:spTree>
    <p:extLst>
      <p:ext uri="{BB962C8B-B14F-4D97-AF65-F5344CB8AC3E}">
        <p14:creationId xmlns:p14="http://schemas.microsoft.com/office/powerpoint/2010/main" val="1035467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52400" y="-990600"/>
            <a:ext cx="12649200" cy="8893968"/>
          </a:xfrm>
          <a:prstGeom prst="rect">
            <a:avLst/>
          </a:prstGeom>
        </p:spPr>
      </p:pic>
      <p:sp>
        <p:nvSpPr>
          <p:cNvPr id="3" name="TextBox 2"/>
          <p:cNvSpPr txBox="1"/>
          <p:nvPr/>
        </p:nvSpPr>
        <p:spPr>
          <a:xfrm>
            <a:off x="1524000" y="1143000"/>
            <a:ext cx="9144000" cy="1107996"/>
          </a:xfrm>
          <a:prstGeom prst="rect">
            <a:avLst/>
          </a:prstGeom>
          <a:noFill/>
        </p:spPr>
        <p:txBody>
          <a:bodyPr wrap="square" rtlCol="0">
            <a:spAutoFit/>
          </a:bodyPr>
          <a:lstStyle/>
          <a:p>
            <a:pPr algn="ctr"/>
            <a:r>
              <a:rPr lang="en-US" sz="6600" b="1" i="1" dirty="0">
                <a:solidFill>
                  <a:srgbClr val="FF0000"/>
                </a:solidFill>
                <a:latin typeface="Baskerville Old Face" panose="02020602080505020303" pitchFamily="18" charset="0"/>
                <a:cs typeface="Arial" panose="020B0604020202020204" pitchFamily="34" charset="0"/>
              </a:rPr>
              <a:t>The Castle of Otranto</a:t>
            </a:r>
          </a:p>
        </p:txBody>
      </p:sp>
      <p:sp>
        <p:nvSpPr>
          <p:cNvPr id="4" name="TextBox 3"/>
          <p:cNvSpPr txBox="1"/>
          <p:nvPr/>
        </p:nvSpPr>
        <p:spPr>
          <a:xfrm>
            <a:off x="304800" y="2250995"/>
            <a:ext cx="11887200" cy="4324261"/>
          </a:xfrm>
          <a:prstGeom prst="rect">
            <a:avLst/>
          </a:prstGeom>
          <a:noFill/>
        </p:spPr>
        <p:txBody>
          <a:bodyPr wrap="square" rtlCol="0">
            <a:spAutoFit/>
          </a:bodyPr>
          <a:lstStyle/>
          <a:p>
            <a:r>
              <a:rPr lang="en-US" sz="5500" dirty="0">
                <a:solidFill>
                  <a:schemeClr val="bg1"/>
                </a:solidFill>
                <a:effectLst>
                  <a:outerShdw blurRad="38100" dist="38100" dir="2700000" algn="tl">
                    <a:srgbClr val="000000">
                      <a:alpha val="43137"/>
                    </a:srgbClr>
                  </a:outerShdw>
                </a:effectLst>
              </a:rPr>
              <a:t>The newest form of entertainment in the late 1700s was the novel, the form of which Horace Walpole used to write the first example of Gothic literature in 1764: </a:t>
            </a:r>
            <a:r>
              <a:rPr lang="en-US" sz="5500" i="1" dirty="0">
                <a:solidFill>
                  <a:schemeClr val="bg1"/>
                </a:solidFill>
                <a:effectLst>
                  <a:outerShdw blurRad="38100" dist="38100" dir="2700000" algn="tl">
                    <a:srgbClr val="000000">
                      <a:alpha val="43137"/>
                    </a:srgbClr>
                  </a:outerShdw>
                </a:effectLst>
              </a:rPr>
              <a:t>The Castle of Otranto.</a:t>
            </a:r>
            <a:endParaRPr lang="en-US" sz="5500" dirty="0">
              <a:solidFill>
                <a:schemeClr val="bg1"/>
              </a:solidFill>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p:txBody>
          <a:bodyPr/>
          <a:lstStyle/>
          <a:p>
            <a:r>
              <a:rPr lang="en-US"/>
              <a:t>Copyright 2014 Dianne Mason</a:t>
            </a:r>
          </a:p>
        </p:txBody>
      </p:sp>
      <p:sp>
        <p:nvSpPr>
          <p:cNvPr id="6" name="Slide Number Placeholder 5"/>
          <p:cNvSpPr>
            <a:spLocks noGrp="1"/>
          </p:cNvSpPr>
          <p:nvPr>
            <p:ph type="sldNum" sz="quarter" idx="12"/>
          </p:nvPr>
        </p:nvSpPr>
        <p:spPr/>
        <p:txBody>
          <a:bodyPr/>
          <a:lstStyle/>
          <a:p>
            <a:fld id="{091388B0-421B-4009-9B6A-37DF25278C52}" type="slidenum">
              <a:rPr lang="en-US" smtClean="0"/>
              <a:t>19</a:t>
            </a:fld>
            <a:endParaRPr lang="en-US"/>
          </a:p>
        </p:txBody>
      </p:sp>
    </p:spTree>
    <p:extLst>
      <p:ext uri="{BB962C8B-B14F-4D97-AF65-F5344CB8AC3E}">
        <p14:creationId xmlns:p14="http://schemas.microsoft.com/office/powerpoint/2010/main" val="95427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91388B0-421B-4009-9B6A-37DF25278C52}" type="slidenum">
              <a:rPr lang="en-US" smtClean="0"/>
              <a:t>2</a:t>
            </a:fld>
            <a:endParaRPr lang="en-US"/>
          </a:p>
        </p:txBody>
      </p:sp>
      <p:sp>
        <p:nvSpPr>
          <p:cNvPr id="4" name="TextBox 3"/>
          <p:cNvSpPr txBox="1"/>
          <p:nvPr/>
        </p:nvSpPr>
        <p:spPr>
          <a:xfrm>
            <a:off x="152400" y="1295400"/>
            <a:ext cx="11811000" cy="3323987"/>
          </a:xfrm>
          <a:prstGeom prst="rect">
            <a:avLst/>
          </a:prstGeom>
          <a:noFill/>
        </p:spPr>
        <p:txBody>
          <a:bodyPr wrap="square" rtlCol="0">
            <a:spAutoFit/>
          </a:bodyPr>
          <a:lstStyle/>
          <a:p>
            <a:pPr algn="ctr"/>
            <a:r>
              <a:rPr lang="en-US" sz="7000" dirty="0">
                <a:solidFill>
                  <a:srgbClr val="FF0000"/>
                </a:solidFill>
                <a:latin typeface="Adequate" panose="02000000000000000000" pitchFamily="2" charset="0"/>
              </a:rPr>
              <a:t>What comes to mind when you hear the word “Southern”?</a:t>
            </a:r>
          </a:p>
        </p:txBody>
      </p:sp>
    </p:spTree>
    <p:extLst>
      <p:ext uri="{BB962C8B-B14F-4D97-AF65-F5344CB8AC3E}">
        <p14:creationId xmlns:p14="http://schemas.microsoft.com/office/powerpoint/2010/main" val="33884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91388B0-421B-4009-9B6A-37DF25278C52}" type="slidenum">
              <a:rPr lang="en-US" smtClean="0"/>
              <a:t>20</a:t>
            </a:fld>
            <a:endParaRPr lang="en-US"/>
          </a:p>
        </p:txBody>
      </p:sp>
      <p:pic>
        <p:nvPicPr>
          <p:cNvPr id="4" name="xoi6-PV-IHQ"/>
          <p:cNvPicPr>
            <a:picLocks noRot="1" noChangeAspect="1"/>
          </p:cNvPicPr>
          <p:nvPr>
            <a:videoFile r:link="rId1"/>
          </p:nvPr>
        </p:nvPicPr>
        <p:blipFill>
          <a:blip r:embed="rId3"/>
          <a:stretch>
            <a:fillRect/>
          </a:stretch>
        </p:blipFill>
        <p:spPr>
          <a:xfrm>
            <a:off x="1693333" y="952500"/>
            <a:ext cx="8805333" cy="4953000"/>
          </a:xfrm>
          <a:prstGeom prst="rect">
            <a:avLst/>
          </a:prstGeom>
        </p:spPr>
      </p:pic>
      <p:sp>
        <p:nvSpPr>
          <p:cNvPr id="2" name="TextBox 1">
            <a:extLst>
              <a:ext uri="{FF2B5EF4-FFF2-40B4-BE49-F238E27FC236}">
                <a16:creationId xmlns:a16="http://schemas.microsoft.com/office/drawing/2014/main" id="{002AFD88-79DC-42A4-A2E6-713543B01A78}"/>
              </a:ext>
            </a:extLst>
          </p:cNvPr>
          <p:cNvSpPr txBox="1"/>
          <p:nvPr/>
        </p:nvSpPr>
        <p:spPr>
          <a:xfrm>
            <a:off x="685800" y="5997576"/>
            <a:ext cx="10896600" cy="369332"/>
          </a:xfrm>
          <a:prstGeom prst="rect">
            <a:avLst/>
          </a:prstGeom>
          <a:noFill/>
        </p:spPr>
        <p:txBody>
          <a:bodyPr wrap="square" rtlCol="0">
            <a:spAutoFit/>
          </a:bodyPr>
          <a:lstStyle/>
          <a:p>
            <a:pPr algn="ctr"/>
            <a:r>
              <a:rPr lang="en-US" dirty="0">
                <a:hlinkClick r:id="rId4"/>
              </a:rPr>
              <a:t>Horror Bits 011 - The Castle of Otranto - YouTube</a:t>
            </a:r>
            <a:endParaRPr lang="en-US" dirty="0"/>
          </a:p>
        </p:txBody>
      </p:sp>
      <p:sp>
        <p:nvSpPr>
          <p:cNvPr id="5" name="TextBox 4">
            <a:extLst>
              <a:ext uri="{FF2B5EF4-FFF2-40B4-BE49-F238E27FC236}">
                <a16:creationId xmlns:a16="http://schemas.microsoft.com/office/drawing/2014/main" id="{C8CEE180-EB7C-4C58-9F90-2E26F675DEF5}"/>
              </a:ext>
            </a:extLst>
          </p:cNvPr>
          <p:cNvSpPr txBox="1"/>
          <p:nvPr/>
        </p:nvSpPr>
        <p:spPr>
          <a:xfrm>
            <a:off x="685800" y="213281"/>
            <a:ext cx="10896600" cy="630942"/>
          </a:xfrm>
          <a:prstGeom prst="rect">
            <a:avLst/>
          </a:prstGeom>
          <a:noFill/>
        </p:spPr>
        <p:txBody>
          <a:bodyPr wrap="square" rtlCol="0">
            <a:spAutoFit/>
          </a:bodyPr>
          <a:lstStyle/>
          <a:p>
            <a:pPr algn="ctr"/>
            <a:r>
              <a:rPr lang="en-US" sz="3500" dirty="0">
                <a:solidFill>
                  <a:srgbClr val="FF0000"/>
                </a:solidFill>
              </a:rPr>
              <a:t>Watch this…</a:t>
            </a:r>
          </a:p>
        </p:txBody>
      </p:sp>
    </p:spTree>
    <p:extLst>
      <p:ext uri="{BB962C8B-B14F-4D97-AF65-F5344CB8AC3E}">
        <p14:creationId xmlns:p14="http://schemas.microsoft.com/office/powerpoint/2010/main" val="1946718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838200"/>
            <a:ext cx="11887200" cy="1077218"/>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Of course, people are drawn to the </a:t>
            </a:r>
            <a:r>
              <a:rPr lang="en-US" sz="3200" u="sng" dirty="0">
                <a:solidFill>
                  <a:schemeClr val="bg1"/>
                </a:solidFill>
                <a:latin typeface="Arial" panose="020B0604020202020204" pitchFamily="34" charset="0"/>
                <a:cs typeface="Arial" panose="020B0604020202020204" pitchFamily="34" charset="0"/>
              </a:rPr>
              <a:t>macabre</a:t>
            </a:r>
            <a:r>
              <a:rPr lang="en-US" sz="3200" dirty="0">
                <a:solidFill>
                  <a:schemeClr val="bg1"/>
                </a:solidFill>
                <a:latin typeface="Arial" panose="020B0604020202020204" pitchFamily="34" charset="0"/>
                <a:cs typeface="Arial" panose="020B0604020202020204" pitchFamily="34" charset="0"/>
              </a:rPr>
              <a:t>, or something that is dark and scary, even today.</a:t>
            </a:r>
          </a:p>
        </p:txBody>
      </p:sp>
      <p:sp>
        <p:nvSpPr>
          <p:cNvPr id="3" name="Slide Number Placeholder 2"/>
          <p:cNvSpPr>
            <a:spLocks noGrp="1"/>
          </p:cNvSpPr>
          <p:nvPr>
            <p:ph type="sldNum" sz="quarter" idx="12"/>
          </p:nvPr>
        </p:nvSpPr>
        <p:spPr/>
        <p:txBody>
          <a:bodyPr/>
          <a:lstStyle/>
          <a:p>
            <a:fld id="{091388B0-421B-4009-9B6A-37DF25278C52}" type="slidenum">
              <a:rPr lang="en-US" smtClean="0"/>
              <a:t>21</a:t>
            </a:fld>
            <a:endParaRPr lang="en-US"/>
          </a:p>
        </p:txBody>
      </p:sp>
      <p:pic>
        <p:nvPicPr>
          <p:cNvPr id="3074" name="Picture 2" descr="Image result for scary movie sales char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399" y="2059566"/>
            <a:ext cx="9601202" cy="4453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824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160" t="-3805" r="-160" b="16847"/>
          <a:stretch/>
        </p:blipFill>
        <p:spPr>
          <a:xfrm>
            <a:off x="8026400" y="3505200"/>
            <a:ext cx="3864487" cy="3017520"/>
          </a:xfrm>
          <a:prstGeom prst="rect">
            <a:avLst/>
          </a:prstGeom>
          <a:effectLst/>
        </p:spPr>
      </p:pic>
      <p:sp>
        <p:nvSpPr>
          <p:cNvPr id="3" name="TextBox 2"/>
          <p:cNvSpPr txBox="1"/>
          <p:nvPr/>
        </p:nvSpPr>
        <p:spPr>
          <a:xfrm>
            <a:off x="2004848" y="228600"/>
            <a:ext cx="8205952" cy="707886"/>
          </a:xfrm>
          <a:prstGeom prst="rect">
            <a:avLst/>
          </a:prstGeom>
          <a:solidFill>
            <a:schemeClr val="bg1">
              <a:lumMod val="75000"/>
            </a:schemeClr>
          </a:solidFill>
          <a:effectLst>
            <a:glow rad="127000">
              <a:schemeClr val="bg2">
                <a:lumMod val="50000"/>
              </a:schemeClr>
            </a:glow>
          </a:effectLst>
        </p:spPr>
        <p:txBody>
          <a:bodyPr wrap="square" rtlCol="0">
            <a:spAutoFit/>
          </a:bodyPr>
          <a:lstStyle/>
          <a:p>
            <a:pPr algn="ctr"/>
            <a:r>
              <a:rPr lang="en-US" sz="4000" dirty="0">
                <a:solidFill>
                  <a:srgbClr val="FF0000"/>
                </a:solidFill>
                <a:latin typeface="Arial" panose="020B0604020202020204" pitchFamily="34" charset="0"/>
                <a:cs typeface="Arial" panose="020B0604020202020204" pitchFamily="34" charset="0"/>
              </a:rPr>
              <a:t>Tropes of Gothic Literature</a:t>
            </a:r>
          </a:p>
        </p:txBody>
      </p:sp>
      <p:sp>
        <p:nvSpPr>
          <p:cNvPr id="4" name="TextBox 3"/>
          <p:cNvSpPr txBox="1"/>
          <p:nvPr/>
        </p:nvSpPr>
        <p:spPr>
          <a:xfrm>
            <a:off x="152400" y="1219200"/>
            <a:ext cx="11582400" cy="5663089"/>
          </a:xfrm>
          <a:prstGeom prst="rect">
            <a:avLst/>
          </a:prstGeom>
          <a:noFill/>
        </p:spPr>
        <p:txBody>
          <a:bodyPr wrap="square" rtlCol="0">
            <a:spAutoFit/>
          </a:bodyPr>
          <a:lstStyle/>
          <a:p>
            <a:r>
              <a:rPr lang="en-US" sz="3200" dirty="0">
                <a:solidFill>
                  <a:srgbClr val="FF0000"/>
                </a:solidFill>
                <a:latin typeface="Arial" panose="020B0604020202020204" pitchFamily="34" charset="0"/>
                <a:cs typeface="Arial" panose="020B0604020202020204" pitchFamily="34" charset="0"/>
              </a:rPr>
              <a:t>A trope is something that is common to DIFFERENT STORIES in the same genre.</a:t>
            </a:r>
          </a:p>
          <a:p>
            <a:endParaRPr lang="en-US" sz="1000" i="1" dirty="0">
              <a:solidFill>
                <a:schemeClr val="bg1"/>
              </a:solidFill>
              <a:latin typeface="Arial" panose="020B0604020202020204" pitchFamily="34" charset="0"/>
              <a:cs typeface="Arial" panose="020B0604020202020204" pitchFamily="34" charset="0"/>
            </a:endParaRPr>
          </a:p>
          <a:p>
            <a:r>
              <a:rPr lang="en-US" sz="3200" i="1" dirty="0">
                <a:solidFill>
                  <a:schemeClr val="bg1"/>
                </a:solidFill>
                <a:latin typeface="Arial" panose="020B0604020202020204" pitchFamily="34" charset="0"/>
                <a:cs typeface="Arial" panose="020B0604020202020204" pitchFamily="34" charset="0"/>
              </a:rPr>
              <a:t>Like &gt;&gt;&gt;</a:t>
            </a:r>
          </a:p>
          <a:p>
            <a:pPr marL="457200" indent="-457200">
              <a:buFont typeface="Arial" panose="020B0604020202020204" pitchFamily="34" charset="0"/>
              <a:buChar char="•"/>
            </a:pPr>
            <a:r>
              <a:rPr lang="en-US" sz="3200" u="sng" dirty="0">
                <a:solidFill>
                  <a:schemeClr val="bg1"/>
                </a:solidFill>
                <a:latin typeface="Arial" panose="020B0604020202020204" pitchFamily="34" charset="0"/>
                <a:cs typeface="Arial" panose="020B0604020202020204" pitchFamily="34" charset="0"/>
              </a:rPr>
              <a:t>Gloom and doom setting </a:t>
            </a:r>
            <a:r>
              <a:rPr lang="en-US" sz="3200" dirty="0">
                <a:solidFill>
                  <a:schemeClr val="bg1"/>
                </a:solidFill>
                <a:latin typeface="Arial" panose="020B0604020202020204" pitchFamily="34" charset="0"/>
                <a:cs typeface="Arial" panose="020B0604020202020204" pitchFamily="34" charset="0"/>
              </a:rPr>
              <a:t>– mysterious castles, dungeons, frightening forests, labyrinths, secret</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passages, cemeteries, mist and fog</a:t>
            </a:r>
          </a:p>
          <a:p>
            <a:pPr marL="457200" indent="-457200">
              <a:buFont typeface="Arial" panose="020B0604020202020204" pitchFamily="34" charset="0"/>
              <a:buChar char="•"/>
            </a:pPr>
            <a:r>
              <a:rPr lang="en-US" sz="3200" u="sng" dirty="0">
                <a:solidFill>
                  <a:schemeClr val="bg2">
                    <a:lumMod val="50000"/>
                  </a:schemeClr>
                </a:solidFill>
                <a:latin typeface="Arial" panose="020B0604020202020204" pitchFamily="34" charset="0"/>
                <a:cs typeface="Arial" panose="020B0604020202020204" pitchFamily="34" charset="0"/>
              </a:rPr>
              <a:t>Ambiguous heroes and villains </a:t>
            </a:r>
            <a:r>
              <a:rPr lang="en-US" sz="3200" dirty="0">
                <a:solidFill>
                  <a:schemeClr val="bg2">
                    <a:lumMod val="50000"/>
                  </a:schemeClr>
                </a:solidFill>
                <a:latin typeface="Arial" panose="020B0604020202020204" pitchFamily="34" charset="0"/>
                <a:cs typeface="Arial" panose="020B0604020202020204" pitchFamily="34" charset="0"/>
              </a:rPr>
              <a:t>– neither</a:t>
            </a:r>
          </a:p>
          <a:p>
            <a:pPr marL="457200" indent="-457200">
              <a:buFont typeface="Arial" panose="020B0604020202020204" pitchFamily="34" charset="0"/>
              <a:buChar char="•"/>
            </a:pPr>
            <a:r>
              <a:rPr lang="en-US" sz="3200" dirty="0">
                <a:solidFill>
                  <a:schemeClr val="bg2">
                    <a:lumMod val="50000"/>
                  </a:schemeClr>
                </a:solidFill>
                <a:latin typeface="Arial" panose="020B0604020202020204" pitchFamily="34" charset="0"/>
                <a:cs typeface="Arial" panose="020B0604020202020204" pitchFamily="34" charset="0"/>
              </a:rPr>
              <a:t>absolutely good nor absolutely evil</a:t>
            </a:r>
          </a:p>
          <a:p>
            <a:pPr marL="457200" indent="-457200">
              <a:buFont typeface="Arial" panose="020B0604020202020204" pitchFamily="34" charset="0"/>
              <a:buChar char="•"/>
            </a:pPr>
            <a:r>
              <a:rPr lang="en-US" sz="3200" u="sng" dirty="0">
                <a:solidFill>
                  <a:schemeClr val="bg1"/>
                </a:solidFill>
                <a:latin typeface="Arial" panose="020B0604020202020204" pitchFamily="34" charset="0"/>
                <a:cs typeface="Arial" panose="020B0604020202020204" pitchFamily="34" charset="0"/>
              </a:rPr>
              <a:t>Often involves an ancestral</a:t>
            </a:r>
          </a:p>
          <a:p>
            <a:r>
              <a:rPr lang="en-US" sz="3200" dirty="0">
                <a:solidFill>
                  <a:schemeClr val="bg1"/>
                </a:solidFill>
                <a:latin typeface="Arial" panose="020B0604020202020204" pitchFamily="34" charset="0"/>
                <a:cs typeface="Arial" panose="020B0604020202020204" pitchFamily="34" charset="0"/>
              </a:rPr>
              <a:t>    </a:t>
            </a:r>
            <a:r>
              <a:rPr lang="en-US" sz="3200" u="sng" dirty="0">
                <a:solidFill>
                  <a:schemeClr val="bg1"/>
                </a:solidFill>
                <a:latin typeface="Arial" panose="020B0604020202020204" pitchFamily="34" charset="0"/>
                <a:cs typeface="Arial" panose="020B0604020202020204" pitchFamily="34" charset="0"/>
              </a:rPr>
              <a:t>curse and family secrets</a:t>
            </a:r>
          </a:p>
          <a:p>
            <a:endParaRPr lang="en-US" sz="3200" dirty="0">
              <a:solidFill>
                <a:schemeClr val="bg1"/>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t>Copyright 2014 Dianne Mason</a:t>
            </a:r>
          </a:p>
        </p:txBody>
      </p:sp>
      <p:sp>
        <p:nvSpPr>
          <p:cNvPr id="6" name="Slide Number Placeholder 5"/>
          <p:cNvSpPr>
            <a:spLocks noGrp="1"/>
          </p:cNvSpPr>
          <p:nvPr>
            <p:ph type="sldNum" sz="quarter" idx="12"/>
          </p:nvPr>
        </p:nvSpPr>
        <p:spPr/>
        <p:txBody>
          <a:bodyPr/>
          <a:lstStyle/>
          <a:p>
            <a:fld id="{091388B0-421B-4009-9B6A-37DF25278C52}" type="slidenum">
              <a:rPr lang="en-US" smtClean="0"/>
              <a:t>22</a:t>
            </a:fld>
            <a:endParaRPr lang="en-US"/>
          </a:p>
        </p:txBody>
      </p:sp>
    </p:spTree>
    <p:extLst>
      <p:ext uri="{BB962C8B-B14F-4D97-AF65-F5344CB8AC3E}">
        <p14:creationId xmlns:p14="http://schemas.microsoft.com/office/powerpoint/2010/main" val="893604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160" t="-3805" r="-160" b="16847"/>
          <a:stretch/>
        </p:blipFill>
        <p:spPr>
          <a:xfrm>
            <a:off x="8026400" y="3505200"/>
            <a:ext cx="3864487" cy="3017520"/>
          </a:xfrm>
          <a:prstGeom prst="rect">
            <a:avLst/>
          </a:prstGeom>
          <a:effectLst/>
        </p:spPr>
      </p:pic>
      <p:sp>
        <p:nvSpPr>
          <p:cNvPr id="3" name="TextBox 2"/>
          <p:cNvSpPr txBox="1"/>
          <p:nvPr/>
        </p:nvSpPr>
        <p:spPr>
          <a:xfrm>
            <a:off x="2004848" y="228600"/>
            <a:ext cx="8205952" cy="707886"/>
          </a:xfrm>
          <a:prstGeom prst="rect">
            <a:avLst/>
          </a:prstGeom>
          <a:solidFill>
            <a:schemeClr val="bg1">
              <a:lumMod val="75000"/>
            </a:schemeClr>
          </a:solidFill>
          <a:effectLst>
            <a:glow rad="127000">
              <a:schemeClr val="bg2">
                <a:lumMod val="50000"/>
              </a:schemeClr>
            </a:glow>
          </a:effectLst>
        </p:spPr>
        <p:txBody>
          <a:bodyPr wrap="square" rtlCol="0">
            <a:spAutoFit/>
          </a:bodyPr>
          <a:lstStyle/>
          <a:p>
            <a:pPr algn="ctr"/>
            <a:r>
              <a:rPr lang="en-US" sz="4000" dirty="0">
                <a:solidFill>
                  <a:srgbClr val="FF0000"/>
                </a:solidFill>
                <a:latin typeface="Arial" panose="020B0604020202020204" pitchFamily="34" charset="0"/>
                <a:cs typeface="Arial" panose="020B0604020202020204" pitchFamily="34" charset="0"/>
              </a:rPr>
              <a:t>Tropes of Gothic Literature</a:t>
            </a:r>
          </a:p>
        </p:txBody>
      </p:sp>
      <p:sp>
        <p:nvSpPr>
          <p:cNvPr id="4" name="TextBox 3"/>
          <p:cNvSpPr txBox="1"/>
          <p:nvPr/>
        </p:nvSpPr>
        <p:spPr>
          <a:xfrm>
            <a:off x="152400" y="1219200"/>
            <a:ext cx="11582400" cy="1569660"/>
          </a:xfrm>
          <a:prstGeom prst="rect">
            <a:avLst/>
          </a:prstGeom>
          <a:noFill/>
        </p:spPr>
        <p:txBody>
          <a:bodyPr wrap="square" rtlCol="0">
            <a:spAutoFit/>
          </a:bodyPr>
          <a:lstStyle/>
          <a:p>
            <a:r>
              <a:rPr lang="en-US" sz="3200" dirty="0">
                <a:solidFill>
                  <a:srgbClr val="FF0000"/>
                </a:solidFill>
                <a:latin typeface="Arial" panose="020B0604020202020204" pitchFamily="34" charset="0"/>
                <a:cs typeface="Arial" panose="020B0604020202020204" pitchFamily="34" charset="0"/>
              </a:rPr>
              <a:t>These are tropes because they always carry the same connotations (the emotional effect that something has on the audience).</a:t>
            </a:r>
            <a:endParaRPr lang="en-US" sz="3200" dirty="0">
              <a:solidFill>
                <a:schemeClr val="bg1"/>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t>Copyright 2014 Dianne Mason</a:t>
            </a:r>
          </a:p>
        </p:txBody>
      </p:sp>
      <p:sp>
        <p:nvSpPr>
          <p:cNvPr id="6" name="Slide Number Placeholder 5"/>
          <p:cNvSpPr>
            <a:spLocks noGrp="1"/>
          </p:cNvSpPr>
          <p:nvPr>
            <p:ph type="sldNum" sz="quarter" idx="12"/>
          </p:nvPr>
        </p:nvSpPr>
        <p:spPr/>
        <p:txBody>
          <a:bodyPr/>
          <a:lstStyle/>
          <a:p>
            <a:fld id="{091388B0-421B-4009-9B6A-37DF25278C52}" type="slidenum">
              <a:rPr lang="en-US" smtClean="0"/>
              <a:t>23</a:t>
            </a:fld>
            <a:endParaRPr lang="en-US"/>
          </a:p>
        </p:txBody>
      </p:sp>
    </p:spTree>
    <p:extLst>
      <p:ext uri="{BB962C8B-B14F-4D97-AF65-F5344CB8AC3E}">
        <p14:creationId xmlns:p14="http://schemas.microsoft.com/office/powerpoint/2010/main" val="4055453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33400" y="1124991"/>
            <a:ext cx="6120883" cy="4880639"/>
          </a:xfrm>
          <a:prstGeom prst="rect">
            <a:avLst/>
          </a:prstGeom>
          <a:effectLst>
            <a:glow rad="127000">
              <a:schemeClr val="bg2">
                <a:lumMod val="50000"/>
              </a:schemeClr>
            </a:glow>
          </a:effectLst>
        </p:spPr>
      </p:pic>
      <p:sp>
        <p:nvSpPr>
          <p:cNvPr id="3" name="TextBox 2"/>
          <p:cNvSpPr txBox="1"/>
          <p:nvPr/>
        </p:nvSpPr>
        <p:spPr>
          <a:xfrm>
            <a:off x="2057400" y="152400"/>
            <a:ext cx="8153400" cy="707886"/>
          </a:xfrm>
          <a:prstGeom prst="rect">
            <a:avLst/>
          </a:prstGeom>
          <a:solidFill>
            <a:schemeClr val="bg1">
              <a:lumMod val="75000"/>
            </a:schemeClr>
          </a:solidFill>
          <a:effectLst>
            <a:glow rad="127000">
              <a:schemeClr val="bg2">
                <a:lumMod val="50000"/>
              </a:schemeClr>
            </a:glow>
          </a:effectLst>
        </p:spPr>
        <p:txBody>
          <a:bodyPr wrap="square" rtlCol="0">
            <a:spAutoFit/>
          </a:bodyPr>
          <a:lstStyle/>
          <a:p>
            <a:pPr algn="ctr"/>
            <a:r>
              <a:rPr lang="en-US" sz="4000" dirty="0">
                <a:solidFill>
                  <a:srgbClr val="FF0000"/>
                </a:solidFill>
                <a:latin typeface="Arial" panose="020B0604020202020204" pitchFamily="34" charset="0"/>
                <a:cs typeface="Arial" panose="020B0604020202020204" pitchFamily="34" charset="0"/>
              </a:rPr>
              <a:t>Common Motifs</a:t>
            </a:r>
          </a:p>
        </p:txBody>
      </p:sp>
      <p:sp>
        <p:nvSpPr>
          <p:cNvPr id="4" name="TextBox 3"/>
          <p:cNvSpPr txBox="1"/>
          <p:nvPr/>
        </p:nvSpPr>
        <p:spPr>
          <a:xfrm>
            <a:off x="7239000" y="1124991"/>
            <a:ext cx="4716516" cy="2554545"/>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A motif is a symbol, a character, or a theme that occurs over and over again IN THE SAME STORY.</a:t>
            </a:r>
            <a:endParaRPr lang="en-US" sz="3200" dirty="0">
              <a:solidFill>
                <a:schemeClr val="bg2">
                  <a:lumMod val="50000"/>
                </a:schemeClr>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t>Copyright 2014 Dianne Mason</a:t>
            </a:r>
          </a:p>
        </p:txBody>
      </p:sp>
      <p:sp>
        <p:nvSpPr>
          <p:cNvPr id="6" name="Slide Number Placeholder 5"/>
          <p:cNvSpPr>
            <a:spLocks noGrp="1"/>
          </p:cNvSpPr>
          <p:nvPr>
            <p:ph type="sldNum" sz="quarter" idx="12"/>
          </p:nvPr>
        </p:nvSpPr>
        <p:spPr/>
        <p:txBody>
          <a:bodyPr/>
          <a:lstStyle/>
          <a:p>
            <a:fld id="{091388B0-421B-4009-9B6A-37DF25278C52}" type="slidenum">
              <a:rPr lang="en-US" smtClean="0"/>
              <a:t>24</a:t>
            </a:fld>
            <a:endParaRPr lang="en-US"/>
          </a:p>
        </p:txBody>
      </p:sp>
    </p:spTree>
    <p:extLst>
      <p:ext uri="{BB962C8B-B14F-4D97-AF65-F5344CB8AC3E}">
        <p14:creationId xmlns:p14="http://schemas.microsoft.com/office/powerpoint/2010/main" val="4128916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33400" y="1124991"/>
            <a:ext cx="6120883" cy="4880639"/>
          </a:xfrm>
          <a:prstGeom prst="rect">
            <a:avLst/>
          </a:prstGeom>
          <a:effectLst>
            <a:glow rad="127000">
              <a:schemeClr val="bg2">
                <a:lumMod val="50000"/>
              </a:schemeClr>
            </a:glow>
          </a:effectLst>
        </p:spPr>
      </p:pic>
      <p:sp>
        <p:nvSpPr>
          <p:cNvPr id="3" name="TextBox 2"/>
          <p:cNvSpPr txBox="1"/>
          <p:nvPr/>
        </p:nvSpPr>
        <p:spPr>
          <a:xfrm>
            <a:off x="2057400" y="152400"/>
            <a:ext cx="8153400" cy="707886"/>
          </a:xfrm>
          <a:prstGeom prst="rect">
            <a:avLst/>
          </a:prstGeom>
          <a:solidFill>
            <a:schemeClr val="bg1">
              <a:lumMod val="75000"/>
            </a:schemeClr>
          </a:solidFill>
          <a:effectLst>
            <a:glow rad="127000">
              <a:schemeClr val="bg2">
                <a:lumMod val="50000"/>
              </a:schemeClr>
            </a:glow>
          </a:effectLst>
        </p:spPr>
        <p:txBody>
          <a:bodyPr wrap="square" rtlCol="0">
            <a:spAutoFit/>
          </a:bodyPr>
          <a:lstStyle/>
          <a:p>
            <a:pPr algn="ctr"/>
            <a:r>
              <a:rPr lang="en-US" sz="4000" dirty="0">
                <a:solidFill>
                  <a:srgbClr val="FF0000"/>
                </a:solidFill>
                <a:latin typeface="Arial" panose="020B0604020202020204" pitchFamily="34" charset="0"/>
                <a:cs typeface="Arial" panose="020B0604020202020204" pitchFamily="34" charset="0"/>
              </a:rPr>
              <a:t>Common Motifs</a:t>
            </a:r>
          </a:p>
        </p:txBody>
      </p:sp>
      <p:sp>
        <p:nvSpPr>
          <p:cNvPr id="4" name="TextBox 3"/>
          <p:cNvSpPr txBox="1"/>
          <p:nvPr/>
        </p:nvSpPr>
        <p:spPr>
          <a:xfrm>
            <a:off x="7239000" y="1124991"/>
            <a:ext cx="4716516"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Revenge</a:t>
            </a:r>
          </a:p>
          <a:p>
            <a:pPr marL="457200" indent="-457200">
              <a:buFont typeface="Arial" panose="020B0604020202020204" pitchFamily="34" charset="0"/>
              <a:buChar char="•"/>
            </a:pPr>
            <a:r>
              <a:rPr lang="en-US" sz="3200" dirty="0">
                <a:solidFill>
                  <a:schemeClr val="bg2">
                    <a:lumMod val="50000"/>
                  </a:schemeClr>
                </a:solidFill>
                <a:latin typeface="Arial" panose="020B0604020202020204" pitchFamily="34" charset="0"/>
                <a:cs typeface="Arial" panose="020B0604020202020204" pitchFamily="34" charset="0"/>
              </a:rPr>
              <a:t>Decay</a:t>
            </a:r>
          </a:p>
          <a:p>
            <a:pPr marL="457200" indent="-457200">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Transformation</a:t>
            </a:r>
          </a:p>
          <a:p>
            <a:pPr marL="457200" indent="-457200">
              <a:buFont typeface="Arial" panose="020B0604020202020204" pitchFamily="34" charset="0"/>
              <a:buChar char="•"/>
            </a:pPr>
            <a:r>
              <a:rPr lang="en-US" sz="3200" dirty="0">
                <a:solidFill>
                  <a:schemeClr val="bg2">
                    <a:lumMod val="50000"/>
                  </a:schemeClr>
                </a:solidFill>
                <a:latin typeface="Arial" panose="020B0604020202020204" pitchFamily="34" charset="0"/>
                <a:cs typeface="Arial" panose="020B0604020202020204" pitchFamily="34" charset="0"/>
              </a:rPr>
              <a:t>Superstitions</a:t>
            </a:r>
          </a:p>
          <a:p>
            <a:pPr marL="457200" indent="-457200">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Grave robbing</a:t>
            </a:r>
          </a:p>
          <a:p>
            <a:pPr marL="457200" indent="-457200">
              <a:buFont typeface="Arial" panose="020B0604020202020204" pitchFamily="34" charset="0"/>
              <a:buChar char="•"/>
            </a:pPr>
            <a:r>
              <a:rPr lang="en-US" sz="3200" dirty="0">
                <a:solidFill>
                  <a:schemeClr val="bg2">
                    <a:lumMod val="50000"/>
                  </a:schemeClr>
                </a:solidFill>
                <a:latin typeface="Arial" panose="020B0604020202020204" pitchFamily="34" charset="0"/>
                <a:cs typeface="Arial" panose="020B0604020202020204" pitchFamily="34" charset="0"/>
              </a:rPr>
              <a:t>Mystery</a:t>
            </a:r>
          </a:p>
          <a:p>
            <a:pPr marL="457200" indent="-457200">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Nightmares/dreams</a:t>
            </a:r>
          </a:p>
          <a:p>
            <a:pPr marL="457200" indent="-457200">
              <a:buFont typeface="Arial" panose="020B0604020202020204" pitchFamily="34" charset="0"/>
              <a:buChar char="•"/>
            </a:pPr>
            <a:r>
              <a:rPr lang="en-US" sz="3200" dirty="0">
                <a:solidFill>
                  <a:schemeClr val="bg2">
                    <a:lumMod val="50000"/>
                  </a:schemeClr>
                </a:solidFill>
                <a:latin typeface="Arial" panose="020B0604020202020204" pitchFamily="34" charset="0"/>
                <a:cs typeface="Arial" panose="020B0604020202020204" pitchFamily="34" charset="0"/>
              </a:rPr>
              <a:t>Necromancy</a:t>
            </a:r>
          </a:p>
          <a:p>
            <a:pPr marL="457200" indent="-457200">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Pursued female</a:t>
            </a:r>
          </a:p>
          <a:p>
            <a:pPr marL="457200" indent="-457200">
              <a:buFont typeface="Arial" panose="020B0604020202020204" pitchFamily="34" charset="0"/>
              <a:buChar char="•"/>
            </a:pPr>
            <a:r>
              <a:rPr lang="en-US" sz="3200" dirty="0">
                <a:solidFill>
                  <a:schemeClr val="bg2">
                    <a:lumMod val="50000"/>
                  </a:schemeClr>
                </a:solidFill>
                <a:latin typeface="Arial" panose="020B0604020202020204" pitchFamily="34" charset="0"/>
                <a:cs typeface="Arial" panose="020B0604020202020204" pitchFamily="34" charset="0"/>
              </a:rPr>
              <a:t>Unreliable narrator</a:t>
            </a:r>
          </a:p>
        </p:txBody>
      </p:sp>
      <p:sp>
        <p:nvSpPr>
          <p:cNvPr id="5" name="Footer Placeholder 4"/>
          <p:cNvSpPr>
            <a:spLocks noGrp="1"/>
          </p:cNvSpPr>
          <p:nvPr>
            <p:ph type="ftr" sz="quarter" idx="11"/>
          </p:nvPr>
        </p:nvSpPr>
        <p:spPr/>
        <p:txBody>
          <a:bodyPr/>
          <a:lstStyle/>
          <a:p>
            <a:r>
              <a:rPr lang="en-US"/>
              <a:t>Copyright 2014 Dianne Mason</a:t>
            </a:r>
          </a:p>
        </p:txBody>
      </p:sp>
      <p:sp>
        <p:nvSpPr>
          <p:cNvPr id="6" name="Slide Number Placeholder 5"/>
          <p:cNvSpPr>
            <a:spLocks noGrp="1"/>
          </p:cNvSpPr>
          <p:nvPr>
            <p:ph type="sldNum" sz="quarter" idx="12"/>
          </p:nvPr>
        </p:nvSpPr>
        <p:spPr/>
        <p:txBody>
          <a:bodyPr/>
          <a:lstStyle/>
          <a:p>
            <a:fld id="{091388B0-421B-4009-9B6A-37DF25278C52}" type="slidenum">
              <a:rPr lang="en-US" smtClean="0"/>
              <a:t>25</a:t>
            </a:fld>
            <a:endParaRPr lang="en-US"/>
          </a:p>
        </p:txBody>
      </p:sp>
    </p:spTree>
    <p:extLst>
      <p:ext uri="{BB962C8B-B14F-4D97-AF65-F5344CB8AC3E}">
        <p14:creationId xmlns:p14="http://schemas.microsoft.com/office/powerpoint/2010/main" val="2800036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2" y="1671145"/>
            <a:ext cx="1894529" cy="2377440"/>
          </a:xfrm>
          <a:prstGeom prst="rect">
            <a:avLst/>
          </a:prstGeom>
          <a:effectLst>
            <a:glow rad="127000">
              <a:schemeClr val="bg2">
                <a:lumMod val="50000"/>
              </a:schemeClr>
            </a:glow>
          </a:effectLst>
        </p:spPr>
      </p:pic>
      <p:sp>
        <p:nvSpPr>
          <p:cNvPr id="4" name="TextBox 3"/>
          <p:cNvSpPr txBox="1"/>
          <p:nvPr/>
        </p:nvSpPr>
        <p:spPr>
          <a:xfrm>
            <a:off x="1981200" y="533400"/>
            <a:ext cx="8261131" cy="707886"/>
          </a:xfrm>
          <a:prstGeom prst="rect">
            <a:avLst/>
          </a:prstGeom>
          <a:solidFill>
            <a:schemeClr val="bg1">
              <a:lumMod val="75000"/>
            </a:schemeClr>
          </a:solidFill>
          <a:effectLst>
            <a:glow rad="127000">
              <a:schemeClr val="bg2">
                <a:lumMod val="50000"/>
              </a:schemeClr>
            </a:glow>
          </a:effectLst>
        </p:spPr>
        <p:txBody>
          <a:bodyPr wrap="square" rtlCol="0">
            <a:spAutoFit/>
          </a:bodyPr>
          <a:lstStyle/>
          <a:p>
            <a:pPr algn="ctr"/>
            <a:r>
              <a:rPr lang="en-US" sz="4000" dirty="0">
                <a:solidFill>
                  <a:srgbClr val="FF0000"/>
                </a:solidFill>
                <a:latin typeface="Arial" panose="020B0604020202020204" pitchFamily="34" charset="0"/>
                <a:cs typeface="Arial" panose="020B0604020202020204" pitchFamily="34" charset="0"/>
              </a:rPr>
              <a:t>Famous Gothic Literature</a:t>
            </a:r>
          </a:p>
        </p:txBody>
      </p:sp>
      <p:sp>
        <p:nvSpPr>
          <p:cNvPr id="5" name="TextBox 4"/>
          <p:cNvSpPr txBox="1"/>
          <p:nvPr/>
        </p:nvSpPr>
        <p:spPr>
          <a:xfrm>
            <a:off x="2514600" y="1676400"/>
            <a:ext cx="5029200" cy="1077218"/>
          </a:xfrm>
          <a:prstGeom prst="rect">
            <a:avLst/>
          </a:prstGeom>
          <a:noFill/>
        </p:spPr>
        <p:txBody>
          <a:bodyPr wrap="square" rtlCol="0">
            <a:spAutoFit/>
          </a:bodyPr>
          <a:lstStyle/>
          <a:p>
            <a:r>
              <a:rPr lang="en-US" sz="3200" i="1" dirty="0">
                <a:solidFill>
                  <a:schemeClr val="bg1"/>
                </a:solidFill>
                <a:latin typeface="Arial" panose="020B0604020202020204" pitchFamily="34" charset="0"/>
                <a:cs typeface="Arial" panose="020B0604020202020204" pitchFamily="34" charset="0"/>
              </a:rPr>
              <a:t>Frankenstein </a:t>
            </a:r>
            <a:r>
              <a:rPr lang="en-US" sz="3200" dirty="0">
                <a:solidFill>
                  <a:schemeClr val="bg1"/>
                </a:solidFill>
                <a:latin typeface="Arial" panose="020B0604020202020204" pitchFamily="34" charset="0"/>
                <a:cs typeface="Arial" panose="020B0604020202020204" pitchFamily="34" charset="0"/>
              </a:rPr>
              <a:t>by Mary Shelley 1818</a:t>
            </a:r>
            <a:endParaRPr lang="en-US" sz="3200" i="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2456793" y="3408551"/>
            <a:ext cx="4572000" cy="1077218"/>
          </a:xfrm>
          <a:prstGeom prst="rect">
            <a:avLst/>
          </a:prstGeom>
          <a:noFill/>
        </p:spPr>
        <p:txBody>
          <a:bodyPr wrap="square" rtlCol="0">
            <a:spAutoFit/>
          </a:bodyPr>
          <a:lstStyle/>
          <a:p>
            <a:r>
              <a:rPr lang="en-US" sz="3200" i="1" dirty="0">
                <a:solidFill>
                  <a:schemeClr val="bg1"/>
                </a:solidFill>
                <a:latin typeface="Arial" panose="020B0604020202020204" pitchFamily="34" charset="0"/>
                <a:cs typeface="Arial" panose="020B0604020202020204" pitchFamily="34" charset="0"/>
              </a:rPr>
              <a:t>Dracula </a:t>
            </a:r>
            <a:r>
              <a:rPr lang="en-US" sz="3200" dirty="0">
                <a:solidFill>
                  <a:schemeClr val="bg1"/>
                </a:solidFill>
                <a:latin typeface="Arial" panose="020B0604020202020204" pitchFamily="34" charset="0"/>
                <a:cs typeface="Arial" panose="020B0604020202020204" pitchFamily="34" charset="0"/>
              </a:rPr>
              <a:t>by Bram Stoker 1897</a:t>
            </a:r>
            <a:endParaRPr lang="en-US" sz="3200" i="1"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034" y="4119530"/>
            <a:ext cx="3284952" cy="2468880"/>
          </a:xfrm>
          <a:prstGeom prst="rect">
            <a:avLst/>
          </a:prstGeom>
          <a:effectLst>
            <a:glow rad="127000">
              <a:schemeClr val="bg2">
                <a:lumMod val="50000"/>
              </a:schemeClr>
            </a:glow>
          </a:effectLst>
        </p:spPr>
      </p:pic>
      <p:sp>
        <p:nvSpPr>
          <p:cNvPr id="3" name="Footer Placeholder 2"/>
          <p:cNvSpPr>
            <a:spLocks noGrp="1"/>
          </p:cNvSpPr>
          <p:nvPr>
            <p:ph type="ftr" sz="quarter" idx="11"/>
          </p:nvPr>
        </p:nvSpPr>
        <p:spPr>
          <a:xfrm>
            <a:off x="1627634" y="6405848"/>
            <a:ext cx="2895600" cy="365125"/>
          </a:xfrm>
        </p:spPr>
        <p:txBody>
          <a:bodyPr/>
          <a:lstStyle/>
          <a:p>
            <a:pPr algn="l"/>
            <a:r>
              <a:rPr lang="en-US" dirty="0"/>
              <a:t>Copyright 2014 Dianne Mason</a:t>
            </a:r>
          </a:p>
        </p:txBody>
      </p:sp>
      <p:sp>
        <p:nvSpPr>
          <p:cNvPr id="7" name="Slide Number Placeholder 6"/>
          <p:cNvSpPr>
            <a:spLocks noGrp="1"/>
          </p:cNvSpPr>
          <p:nvPr>
            <p:ph type="sldNum" sz="quarter" idx="12"/>
          </p:nvPr>
        </p:nvSpPr>
        <p:spPr/>
        <p:txBody>
          <a:bodyPr/>
          <a:lstStyle/>
          <a:p>
            <a:fld id="{091388B0-421B-4009-9B6A-37DF25278C52}" type="slidenum">
              <a:rPr lang="en-US" smtClean="0"/>
              <a:t>26</a:t>
            </a:fld>
            <a:endParaRPr lang="en-US"/>
          </a:p>
        </p:txBody>
      </p:sp>
    </p:spTree>
    <p:extLst>
      <p:ext uri="{BB962C8B-B14F-4D97-AF65-F5344CB8AC3E}">
        <p14:creationId xmlns:p14="http://schemas.microsoft.com/office/powerpoint/2010/main" val="1872050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91593" y="3328393"/>
            <a:ext cx="4008813" cy="3017520"/>
          </a:xfrm>
          <a:prstGeom prst="rect">
            <a:avLst/>
          </a:prstGeom>
          <a:effectLst>
            <a:glow rad="127000">
              <a:schemeClr val="bg2">
                <a:lumMod val="50000"/>
              </a:schemeClr>
            </a:glow>
          </a:effectLst>
        </p:spPr>
      </p:pic>
      <p:sp>
        <p:nvSpPr>
          <p:cNvPr id="9" name="TextBox 8"/>
          <p:cNvSpPr txBox="1"/>
          <p:nvPr/>
        </p:nvSpPr>
        <p:spPr>
          <a:xfrm>
            <a:off x="1907628" y="228600"/>
            <a:ext cx="8376744" cy="707886"/>
          </a:xfrm>
          <a:prstGeom prst="rect">
            <a:avLst/>
          </a:prstGeom>
          <a:solidFill>
            <a:schemeClr val="bg1">
              <a:lumMod val="75000"/>
            </a:schemeClr>
          </a:solidFill>
          <a:effectLst>
            <a:glow rad="127000">
              <a:schemeClr val="bg2">
                <a:lumMod val="50000"/>
              </a:schemeClr>
            </a:glow>
          </a:effectLst>
        </p:spPr>
        <p:txBody>
          <a:bodyPr wrap="square" rtlCol="0">
            <a:spAutoFit/>
          </a:bodyPr>
          <a:lstStyle/>
          <a:p>
            <a:pPr algn="ctr"/>
            <a:r>
              <a:rPr lang="en-US" sz="4000" dirty="0">
                <a:solidFill>
                  <a:srgbClr val="FF0000"/>
                </a:solidFill>
                <a:latin typeface="Arial" panose="020B0604020202020204" pitchFamily="34" charset="0"/>
                <a:cs typeface="Arial" panose="020B0604020202020204" pitchFamily="34" charset="0"/>
              </a:rPr>
              <a:t>Gothic Literature Comes to America</a:t>
            </a:r>
          </a:p>
        </p:txBody>
      </p:sp>
      <p:sp>
        <p:nvSpPr>
          <p:cNvPr id="10" name="TextBox 9"/>
          <p:cNvSpPr txBox="1"/>
          <p:nvPr/>
        </p:nvSpPr>
        <p:spPr>
          <a:xfrm>
            <a:off x="457199" y="1371600"/>
            <a:ext cx="11277600" cy="2062103"/>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Whereas traditional gothic literature most often took the novel form, American writers like </a:t>
            </a:r>
            <a:r>
              <a:rPr lang="en-US" sz="3200" dirty="0">
                <a:solidFill>
                  <a:schemeClr val="bg2">
                    <a:lumMod val="50000"/>
                  </a:schemeClr>
                </a:solidFill>
                <a:latin typeface="Arial" panose="020B0604020202020204" pitchFamily="34" charset="0"/>
                <a:cs typeface="Arial" panose="020B0604020202020204" pitchFamily="34" charset="0"/>
              </a:rPr>
              <a:t>Edgar Allan Poe</a:t>
            </a:r>
            <a:r>
              <a:rPr lang="en-US" sz="3200" dirty="0">
                <a:solidFill>
                  <a:schemeClr val="bg1"/>
                </a:solidFill>
                <a:latin typeface="Arial" panose="020B0604020202020204" pitchFamily="34" charset="0"/>
                <a:cs typeface="Arial" panose="020B0604020202020204" pitchFamily="34" charset="0"/>
              </a:rPr>
              <a:t> and </a:t>
            </a:r>
            <a:r>
              <a:rPr lang="en-US" sz="3200" dirty="0">
                <a:solidFill>
                  <a:schemeClr val="bg2">
                    <a:lumMod val="50000"/>
                  </a:schemeClr>
                </a:solidFill>
                <a:latin typeface="Arial" panose="020B0604020202020204" pitchFamily="34" charset="0"/>
                <a:cs typeface="Arial" panose="020B0604020202020204" pitchFamily="34" charset="0"/>
              </a:rPr>
              <a:t>Nathaniel Hawthorne</a:t>
            </a:r>
            <a:r>
              <a:rPr lang="en-US" sz="3200" dirty="0">
                <a:solidFill>
                  <a:schemeClr val="bg1"/>
                </a:solidFill>
                <a:latin typeface="Arial" panose="020B0604020202020204" pitchFamily="34" charset="0"/>
                <a:cs typeface="Arial" panose="020B0604020202020204" pitchFamily="34" charset="0"/>
              </a:rPr>
              <a:t> wrote short stories.</a:t>
            </a:r>
          </a:p>
          <a:p>
            <a:endParaRPr lang="en-US" sz="3200" dirty="0">
              <a:solidFill>
                <a:schemeClr val="bg2">
                  <a:lumMod val="50000"/>
                </a:schemeClr>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n-US"/>
              <a:t>Copyright 2014 Dianne Mason</a:t>
            </a:r>
          </a:p>
        </p:txBody>
      </p:sp>
      <p:sp>
        <p:nvSpPr>
          <p:cNvPr id="4" name="Slide Number Placeholder 3"/>
          <p:cNvSpPr>
            <a:spLocks noGrp="1"/>
          </p:cNvSpPr>
          <p:nvPr>
            <p:ph type="sldNum" sz="quarter" idx="12"/>
          </p:nvPr>
        </p:nvSpPr>
        <p:spPr/>
        <p:txBody>
          <a:bodyPr/>
          <a:lstStyle/>
          <a:p>
            <a:fld id="{091388B0-421B-4009-9B6A-37DF25278C52}" type="slidenum">
              <a:rPr lang="en-US" smtClean="0"/>
              <a:t>27</a:t>
            </a:fld>
            <a:endParaRPr lang="en-US"/>
          </a:p>
        </p:txBody>
      </p:sp>
    </p:spTree>
    <p:extLst>
      <p:ext uri="{BB962C8B-B14F-4D97-AF65-F5344CB8AC3E}">
        <p14:creationId xmlns:p14="http://schemas.microsoft.com/office/powerpoint/2010/main" val="1161240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56792" y="228600"/>
            <a:ext cx="7315203" cy="707886"/>
          </a:xfrm>
          <a:prstGeom prst="rect">
            <a:avLst/>
          </a:prstGeom>
          <a:solidFill>
            <a:schemeClr val="bg1">
              <a:lumMod val="75000"/>
            </a:schemeClr>
          </a:solidFill>
          <a:effectLst>
            <a:glow rad="127000">
              <a:schemeClr val="bg2">
                <a:lumMod val="50000"/>
              </a:schemeClr>
            </a:glow>
          </a:effectLst>
        </p:spPr>
        <p:txBody>
          <a:bodyPr wrap="square" rtlCol="0">
            <a:spAutoFit/>
          </a:bodyPr>
          <a:lstStyle/>
          <a:p>
            <a:pPr algn="ctr"/>
            <a:r>
              <a:rPr lang="en-US" sz="4000" dirty="0">
                <a:solidFill>
                  <a:srgbClr val="FF0000"/>
                </a:solidFill>
                <a:latin typeface="Arial" panose="020B0604020202020204" pitchFamily="34" charset="0"/>
                <a:cs typeface="Arial" panose="020B0604020202020204" pitchFamily="34" charset="0"/>
              </a:rPr>
              <a:t>Southern Gothic Literature</a:t>
            </a:r>
          </a:p>
        </p:txBody>
      </p:sp>
      <p:sp>
        <p:nvSpPr>
          <p:cNvPr id="6" name="TextBox 5"/>
          <p:cNvSpPr txBox="1"/>
          <p:nvPr/>
        </p:nvSpPr>
        <p:spPr>
          <a:xfrm>
            <a:off x="2438400" y="1066801"/>
            <a:ext cx="7315202" cy="2062103"/>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Southern Gothic literature turns the tropes of traditional gothic literature, such as the hero and the monster, into American Southerners.</a:t>
            </a:r>
          </a:p>
        </p:txBody>
      </p:sp>
      <p:sp>
        <p:nvSpPr>
          <p:cNvPr id="2" name="TextBox 1"/>
          <p:cNvSpPr txBox="1"/>
          <p:nvPr/>
        </p:nvSpPr>
        <p:spPr>
          <a:xfrm>
            <a:off x="6382408" y="3352800"/>
            <a:ext cx="3657601" cy="3046988"/>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It focuses on their moral and social shortcomings of damaged, even delusional characters.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1" y="3687574"/>
            <a:ext cx="3675993" cy="2377440"/>
          </a:xfrm>
          <a:prstGeom prst="rect">
            <a:avLst/>
          </a:prstGeom>
          <a:effectLst>
            <a:glow rad="127000">
              <a:schemeClr val="bg2">
                <a:lumMod val="50000"/>
              </a:schemeClr>
            </a:glow>
          </a:effectLst>
        </p:spPr>
      </p:pic>
      <p:sp>
        <p:nvSpPr>
          <p:cNvPr id="4" name="Footer Placeholder 3"/>
          <p:cNvSpPr>
            <a:spLocks noGrp="1"/>
          </p:cNvSpPr>
          <p:nvPr>
            <p:ph type="ftr" sz="quarter" idx="11"/>
          </p:nvPr>
        </p:nvSpPr>
        <p:spPr/>
        <p:txBody>
          <a:bodyPr/>
          <a:lstStyle/>
          <a:p>
            <a:r>
              <a:rPr lang="en-US"/>
              <a:t>Copyright 2014 Dianne Mason</a:t>
            </a:r>
          </a:p>
        </p:txBody>
      </p:sp>
      <p:sp>
        <p:nvSpPr>
          <p:cNvPr id="7" name="Slide Number Placeholder 6"/>
          <p:cNvSpPr>
            <a:spLocks noGrp="1"/>
          </p:cNvSpPr>
          <p:nvPr>
            <p:ph type="sldNum" sz="quarter" idx="12"/>
          </p:nvPr>
        </p:nvSpPr>
        <p:spPr/>
        <p:txBody>
          <a:bodyPr/>
          <a:lstStyle/>
          <a:p>
            <a:fld id="{091388B0-421B-4009-9B6A-37DF25278C52}" type="slidenum">
              <a:rPr lang="en-US" smtClean="0"/>
              <a:t>28</a:t>
            </a:fld>
            <a:endParaRPr lang="en-US"/>
          </a:p>
        </p:txBody>
      </p:sp>
    </p:spTree>
    <p:extLst>
      <p:ext uri="{BB962C8B-B14F-4D97-AF65-F5344CB8AC3E}">
        <p14:creationId xmlns:p14="http://schemas.microsoft.com/office/powerpoint/2010/main" val="2595847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462048" y="152401"/>
            <a:ext cx="7315200" cy="1323439"/>
          </a:xfrm>
          <a:prstGeom prst="rect">
            <a:avLst/>
          </a:prstGeom>
          <a:solidFill>
            <a:schemeClr val="bg1">
              <a:lumMod val="75000"/>
            </a:schemeClr>
          </a:solidFill>
          <a:effectLst>
            <a:glow rad="127000">
              <a:schemeClr val="bg2">
                <a:lumMod val="50000"/>
              </a:schemeClr>
            </a:glow>
          </a:effectLst>
        </p:spPr>
        <p:txBody>
          <a:bodyPr wrap="square" rtlCol="0">
            <a:spAutoFit/>
          </a:bodyPr>
          <a:lstStyle/>
          <a:p>
            <a:pPr algn="ctr"/>
            <a:r>
              <a:rPr lang="en-US" sz="4000" dirty="0">
                <a:solidFill>
                  <a:srgbClr val="FF0000"/>
                </a:solidFill>
                <a:latin typeface="Arial" panose="020B0604020202020204" pitchFamily="34" charset="0"/>
                <a:cs typeface="Arial" panose="020B0604020202020204" pitchFamily="34" charset="0"/>
              </a:rPr>
              <a:t>Characteristics of Southern </a:t>
            </a:r>
          </a:p>
          <a:p>
            <a:pPr algn="ctr"/>
            <a:r>
              <a:rPr lang="en-US" sz="4000" dirty="0">
                <a:solidFill>
                  <a:srgbClr val="FF0000"/>
                </a:solidFill>
                <a:latin typeface="Arial" panose="020B0604020202020204" pitchFamily="34" charset="0"/>
                <a:cs typeface="Arial" panose="020B0604020202020204" pitchFamily="34" charset="0"/>
              </a:rPr>
              <a:t>Gothic Literature</a:t>
            </a:r>
          </a:p>
        </p:txBody>
      </p:sp>
      <p:sp>
        <p:nvSpPr>
          <p:cNvPr id="12" name="TextBox 11"/>
          <p:cNvSpPr txBox="1"/>
          <p:nvPr/>
        </p:nvSpPr>
        <p:spPr>
          <a:xfrm>
            <a:off x="457200" y="1925509"/>
            <a:ext cx="11353800" cy="4031873"/>
          </a:xfrm>
          <a:prstGeom prst="rect">
            <a:avLst/>
          </a:prstGeom>
          <a:noFill/>
        </p:spPr>
        <p:txBody>
          <a:bodyPr wrap="square" rtlCol="0">
            <a:spAutoFit/>
          </a:bodyPr>
          <a:lstStyle/>
          <a:p>
            <a:pPr marL="63500"/>
            <a:r>
              <a:rPr lang="en-US" sz="3200" b="1" dirty="0">
                <a:solidFill>
                  <a:schemeClr val="bg2">
                    <a:lumMod val="50000"/>
                  </a:schemeClr>
                </a:solidFill>
                <a:latin typeface="Arial" panose="020B0604020202020204" pitchFamily="34" charset="0"/>
                <a:cs typeface="Arial" panose="020B0604020202020204" pitchFamily="34" charset="0"/>
              </a:rPr>
              <a:t>“Grotesque”</a:t>
            </a:r>
            <a:r>
              <a:rPr lang="en-US" sz="3200" b="1" dirty="0">
                <a:solidFill>
                  <a:schemeClr val="bg1"/>
                </a:solidFill>
                <a:latin typeface="Arial" panose="020B0604020202020204" pitchFamily="34" charset="0"/>
                <a:cs typeface="Arial" panose="020B0604020202020204" pitchFamily="34" charset="0"/>
              </a:rPr>
              <a:t> – This term can include situations and places as well as deeply flawed, disturbing characters who often exhibit anti-social behavior while simultaneously invoking feelings of sympathetic pity.  In other words, the author wants you</a:t>
            </a:r>
          </a:p>
          <a:p>
            <a:pPr marL="63500"/>
            <a:r>
              <a:rPr lang="en-US" sz="3200" b="1" dirty="0">
                <a:solidFill>
                  <a:schemeClr val="bg1"/>
                </a:solidFill>
                <a:latin typeface="Arial" panose="020B0604020202020204" pitchFamily="34" charset="0"/>
                <a:cs typeface="Arial" panose="020B0604020202020204" pitchFamily="34" charset="0"/>
              </a:rPr>
              <a:t>to be repulsed by the character before</a:t>
            </a:r>
          </a:p>
          <a:p>
            <a:pPr marL="63500"/>
            <a:r>
              <a:rPr lang="en-US" sz="3200" b="1" dirty="0">
                <a:solidFill>
                  <a:schemeClr val="bg1"/>
                </a:solidFill>
                <a:latin typeface="Arial" panose="020B0604020202020204" pitchFamily="34" charset="0"/>
                <a:cs typeface="Arial" panose="020B0604020202020204" pitchFamily="34" charset="0"/>
              </a:rPr>
              <a:t>realizing that you are just like him or</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her.</a:t>
            </a:r>
          </a:p>
        </p:txBody>
      </p:sp>
      <p:sp>
        <p:nvSpPr>
          <p:cNvPr id="2" name="Footer Placeholder 1"/>
          <p:cNvSpPr>
            <a:spLocks noGrp="1"/>
          </p:cNvSpPr>
          <p:nvPr>
            <p:ph type="ftr" sz="quarter" idx="11"/>
          </p:nvPr>
        </p:nvSpPr>
        <p:spPr/>
        <p:txBody>
          <a:bodyPr/>
          <a:lstStyle/>
          <a:p>
            <a:r>
              <a:rPr lang="en-US"/>
              <a:t>Copyright 2014 Dianne Mason</a:t>
            </a:r>
          </a:p>
        </p:txBody>
      </p:sp>
      <p:sp>
        <p:nvSpPr>
          <p:cNvPr id="3" name="Slide Number Placeholder 2"/>
          <p:cNvSpPr>
            <a:spLocks noGrp="1"/>
          </p:cNvSpPr>
          <p:nvPr>
            <p:ph type="sldNum" sz="quarter" idx="12"/>
          </p:nvPr>
        </p:nvSpPr>
        <p:spPr/>
        <p:txBody>
          <a:bodyPr/>
          <a:lstStyle/>
          <a:p>
            <a:fld id="{091388B0-421B-4009-9B6A-37DF25278C52}" type="slidenum">
              <a:rPr lang="en-US" smtClean="0"/>
              <a:t>29</a:t>
            </a:fld>
            <a:endParaRPr lang="en-US"/>
          </a:p>
        </p:txBody>
      </p:sp>
      <p:pic>
        <p:nvPicPr>
          <p:cNvPr id="1026" name="Picture 2" descr="Image result for monster from the goonies">
            <a:extLst>
              <a:ext uri="{FF2B5EF4-FFF2-40B4-BE49-F238E27FC236}">
                <a16:creationId xmlns:a16="http://schemas.microsoft.com/office/drawing/2014/main" id="{433E5FD6-C512-4608-86E9-C97EFB6BF4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4146061"/>
            <a:ext cx="2514600" cy="228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021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12E8CD4E-6381-4807-AA5B-CE0024A8B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28445F8-F032-43C9-8D0F-A5155F525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59"/>
            <a:ext cx="5538555" cy="28870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Image result for tenement farming&quo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55275" y="644229"/>
            <a:ext cx="3580867" cy="2560320"/>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36A325B5-56A3-425A-B9A3-0CEB7CA1B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2" y="480060"/>
            <a:ext cx="5538555" cy="2887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labama State Flag">
            <a:extLst>
              <a:ext uri="{FF2B5EF4-FFF2-40B4-BE49-F238E27FC236}">
                <a16:creationId xmlns:a16="http://schemas.microsoft.com/office/drawing/2014/main" id="{D0A62E72-4156-47F4-B9D7-0D5F35D3111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22167" y="644229"/>
            <a:ext cx="3835685" cy="256032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B80DE958-9D45-4CAD-BF1F-FA2ED970B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3" y="3527956"/>
            <a:ext cx="5538554" cy="284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mage result for plantation&quot;"/>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322167" y="3653451"/>
            <a:ext cx="3850103" cy="2560320"/>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BB93B4BF-AD35-4E52-8131-161C5FB9C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2" y="3527956"/>
            <a:ext cx="5538555" cy="284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8610600" y="6356350"/>
            <a:ext cx="2743200" cy="365125"/>
          </a:xfrm>
        </p:spPr>
        <p:txBody>
          <a:bodyPr>
            <a:normAutofit/>
          </a:bodyPr>
          <a:lstStyle/>
          <a:p>
            <a:pPr>
              <a:spcAft>
                <a:spcPts val="600"/>
              </a:spcAft>
            </a:pPr>
            <a:fld id="{091388B0-421B-4009-9B6A-37DF25278C52}" type="slidenum">
              <a:rPr lang="en-US">
                <a:solidFill>
                  <a:schemeClr val="tx1">
                    <a:lumMod val="85000"/>
                    <a:lumOff val="15000"/>
                  </a:schemeClr>
                </a:solidFill>
              </a:rPr>
              <a:pPr>
                <a:spcAft>
                  <a:spcPts val="600"/>
                </a:spcAft>
              </a:pPr>
              <a:t>3</a:t>
            </a:fld>
            <a:endParaRPr lang="en-US">
              <a:solidFill>
                <a:schemeClr val="tx1">
                  <a:lumMod val="85000"/>
                  <a:lumOff val="15000"/>
                </a:schemeClr>
              </a:solidFill>
            </a:endParaRPr>
          </a:p>
        </p:txBody>
      </p:sp>
      <p:pic>
        <p:nvPicPr>
          <p:cNvPr id="1030" name="Picture 6" descr="Related image">
            <a:extLst>
              <a:ext uri="{FF2B5EF4-FFF2-40B4-BE49-F238E27FC236}">
                <a16:creationId xmlns:a16="http://schemas.microsoft.com/office/drawing/2014/main" id="{4CAC57B4-6B62-4695-8478-9A10927E9D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1744" y="3621788"/>
            <a:ext cx="2630260" cy="26266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outhern temps in the 100s&quot;"/>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177026" y="609600"/>
            <a:ext cx="9948174" cy="5595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8557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fade">
                                      <p:cBhvr>
                                        <p:cTn id="2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62200" y="304800"/>
            <a:ext cx="7467600" cy="762000"/>
          </a:xfrm>
          <a:solidFill>
            <a:schemeClr val="bg1">
              <a:lumMod val="85000"/>
            </a:schemeClr>
          </a:solidFill>
          <a:effectLst>
            <a:glow rad="127000">
              <a:schemeClr val="bg2">
                <a:lumMod val="50000"/>
              </a:schemeClr>
            </a:glow>
          </a:effectLst>
        </p:spPr>
        <p:txBody>
          <a:bodyPr>
            <a:normAutofit/>
          </a:bodyPr>
          <a:lstStyle/>
          <a:p>
            <a:r>
              <a:rPr lang="en-US" sz="4000" dirty="0">
                <a:solidFill>
                  <a:srgbClr val="FF0000"/>
                </a:solidFill>
                <a:latin typeface="Arial" panose="020B0604020202020204" pitchFamily="34" charset="0"/>
                <a:cs typeface="Arial" panose="020B0604020202020204" pitchFamily="34" charset="0"/>
              </a:rPr>
              <a:t>More Characteristics</a:t>
            </a:r>
          </a:p>
        </p:txBody>
      </p:sp>
      <p:sp>
        <p:nvSpPr>
          <p:cNvPr id="12" name="Content Placeholder 11"/>
          <p:cNvSpPr>
            <a:spLocks noGrp="1"/>
          </p:cNvSpPr>
          <p:nvPr>
            <p:ph sz="half" idx="1"/>
          </p:nvPr>
        </p:nvSpPr>
        <p:spPr>
          <a:xfrm>
            <a:off x="2228138" y="3429000"/>
            <a:ext cx="3867862" cy="3429000"/>
          </a:xfrm>
        </p:spPr>
        <p:txBody>
          <a:bodyPr>
            <a:normAutofit fontScale="92500"/>
          </a:bodyPr>
          <a:lstStyle/>
          <a:p>
            <a:r>
              <a:rPr lang="en-US" sz="3200" dirty="0">
                <a:solidFill>
                  <a:schemeClr val="bg1"/>
                </a:solidFill>
                <a:latin typeface="Arial" panose="020B0604020202020204" pitchFamily="34" charset="0"/>
                <a:cs typeface="Arial" panose="020B0604020202020204" pitchFamily="34" charset="0"/>
              </a:rPr>
              <a:t>Outsiders become heroes</a:t>
            </a:r>
          </a:p>
          <a:p>
            <a:r>
              <a:rPr lang="en-US" sz="3200" dirty="0">
                <a:solidFill>
                  <a:schemeClr val="bg2">
                    <a:lumMod val="50000"/>
                  </a:schemeClr>
                </a:solidFill>
                <a:latin typeface="Arial" panose="020B0604020202020204" pitchFamily="34" charset="0"/>
                <a:cs typeface="Arial" panose="020B0604020202020204" pitchFamily="34" charset="0"/>
              </a:rPr>
              <a:t>Dark humor</a:t>
            </a:r>
          </a:p>
          <a:p>
            <a:r>
              <a:rPr lang="en-US" sz="3200" dirty="0">
                <a:solidFill>
                  <a:schemeClr val="bg1"/>
                </a:solidFill>
                <a:latin typeface="Arial" panose="020B0604020202020204" pitchFamily="34" charset="0"/>
                <a:cs typeface="Arial" panose="020B0604020202020204" pitchFamily="34" charset="0"/>
              </a:rPr>
              <a:t>Sense of supernatural</a:t>
            </a:r>
          </a:p>
          <a:p>
            <a:r>
              <a:rPr lang="en-US" sz="3200" dirty="0">
                <a:solidFill>
                  <a:schemeClr val="bg2">
                    <a:lumMod val="50000"/>
                  </a:schemeClr>
                </a:solidFill>
                <a:latin typeface="Arial" panose="020B0604020202020204" pitchFamily="34" charset="0"/>
                <a:cs typeface="Arial" panose="020B0604020202020204" pitchFamily="34" charset="0"/>
              </a:rPr>
              <a:t>Generational decay</a:t>
            </a:r>
          </a:p>
        </p:txBody>
      </p:sp>
      <p:sp>
        <p:nvSpPr>
          <p:cNvPr id="13" name="Content Placeholder 12"/>
          <p:cNvSpPr>
            <a:spLocks noGrp="1"/>
          </p:cNvSpPr>
          <p:nvPr>
            <p:ph sz="half" idx="2"/>
          </p:nvPr>
        </p:nvSpPr>
        <p:spPr>
          <a:xfrm>
            <a:off x="6106510" y="1295400"/>
            <a:ext cx="4038600" cy="3657600"/>
          </a:xfrm>
        </p:spPr>
        <p:txBody>
          <a:bodyPr>
            <a:normAutofit fontScale="92500"/>
          </a:bodyPr>
          <a:lstStyle/>
          <a:p>
            <a:r>
              <a:rPr lang="en-US" sz="3200" dirty="0">
                <a:solidFill>
                  <a:schemeClr val="bg1"/>
                </a:solidFill>
                <a:latin typeface="Arial" panose="020B0604020202020204" pitchFamily="34" charset="0"/>
                <a:cs typeface="Arial" panose="020B0604020202020204" pitchFamily="34" charset="0"/>
              </a:rPr>
              <a:t>Strong sense of place</a:t>
            </a:r>
          </a:p>
          <a:p>
            <a:r>
              <a:rPr lang="en-US" sz="3200" dirty="0">
                <a:solidFill>
                  <a:schemeClr val="bg2">
                    <a:lumMod val="50000"/>
                  </a:schemeClr>
                </a:solidFill>
                <a:latin typeface="Arial" panose="020B0604020202020204" pitchFamily="34" charset="0"/>
                <a:cs typeface="Arial" panose="020B0604020202020204" pitchFamily="34" charset="0"/>
              </a:rPr>
              <a:t>Hyperbolic events</a:t>
            </a:r>
          </a:p>
          <a:p>
            <a:r>
              <a:rPr lang="en-US" sz="3200" dirty="0">
                <a:solidFill>
                  <a:schemeClr val="bg1"/>
                </a:solidFill>
                <a:latin typeface="Arial" panose="020B0604020202020204" pitchFamily="34" charset="0"/>
                <a:cs typeface="Arial" panose="020B0604020202020204" pitchFamily="34" charset="0"/>
              </a:rPr>
              <a:t>Nostalgia for past</a:t>
            </a:r>
          </a:p>
          <a:p>
            <a:r>
              <a:rPr lang="en-US" sz="3200" dirty="0">
                <a:solidFill>
                  <a:schemeClr val="bg2">
                    <a:lumMod val="50000"/>
                  </a:schemeClr>
                </a:solidFill>
                <a:latin typeface="Arial" panose="020B0604020202020204" pitchFamily="34" charset="0"/>
                <a:cs typeface="Arial" panose="020B0604020202020204" pitchFamily="34" charset="0"/>
              </a:rPr>
              <a:t>Broken or unusual physical objects</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295400"/>
            <a:ext cx="2819400" cy="2103120"/>
          </a:xfrm>
          <a:prstGeom prst="rect">
            <a:avLst/>
          </a:prstGeom>
          <a:effectLst>
            <a:glow rad="127000">
              <a:schemeClr val="bg2">
                <a:lumMod val="50000"/>
              </a:schemeClr>
            </a:glow>
          </a:effectLst>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1" y="5029200"/>
            <a:ext cx="3362183" cy="1645920"/>
          </a:xfrm>
          <a:prstGeom prst="rect">
            <a:avLst/>
          </a:prstGeom>
          <a:effectLst>
            <a:glow rad="127000">
              <a:schemeClr val="bg2">
                <a:lumMod val="50000"/>
              </a:schemeClr>
            </a:glow>
          </a:effectLst>
        </p:spPr>
      </p:pic>
      <p:sp>
        <p:nvSpPr>
          <p:cNvPr id="2" name="Footer Placeholder 1"/>
          <p:cNvSpPr>
            <a:spLocks noGrp="1"/>
          </p:cNvSpPr>
          <p:nvPr>
            <p:ph type="ftr" sz="quarter" idx="11"/>
          </p:nvPr>
        </p:nvSpPr>
        <p:spPr>
          <a:xfrm>
            <a:off x="1752600" y="6413835"/>
            <a:ext cx="2895600" cy="365125"/>
          </a:xfrm>
        </p:spPr>
        <p:txBody>
          <a:bodyPr/>
          <a:lstStyle/>
          <a:p>
            <a:r>
              <a:rPr lang="en-US" dirty="0"/>
              <a:t>Copyright 2014 Dianne Mason</a:t>
            </a:r>
          </a:p>
        </p:txBody>
      </p:sp>
      <p:sp>
        <p:nvSpPr>
          <p:cNvPr id="3" name="Slide Number Placeholder 2"/>
          <p:cNvSpPr>
            <a:spLocks noGrp="1"/>
          </p:cNvSpPr>
          <p:nvPr>
            <p:ph type="sldNum" sz="quarter" idx="12"/>
          </p:nvPr>
        </p:nvSpPr>
        <p:spPr/>
        <p:txBody>
          <a:bodyPr/>
          <a:lstStyle/>
          <a:p>
            <a:fld id="{091388B0-421B-4009-9B6A-37DF25278C52}" type="slidenum">
              <a:rPr lang="en-US" smtClean="0"/>
              <a:t>30</a:t>
            </a:fld>
            <a:endParaRPr lang="en-US"/>
          </a:p>
        </p:txBody>
      </p:sp>
    </p:spTree>
    <p:extLst>
      <p:ext uri="{BB962C8B-B14F-4D97-AF65-F5344CB8AC3E}">
        <p14:creationId xmlns:p14="http://schemas.microsoft.com/office/powerpoint/2010/main" val="1218427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F447CC6-7856-4BDD-940B-08786FD2D77B}"/>
              </a:ext>
            </a:extLst>
          </p:cNvPr>
          <p:cNvSpPr>
            <a:spLocks noGrp="1"/>
          </p:cNvSpPr>
          <p:nvPr>
            <p:ph type="sldNum" sz="quarter" idx="12"/>
          </p:nvPr>
        </p:nvSpPr>
        <p:spPr/>
        <p:txBody>
          <a:bodyPr/>
          <a:lstStyle/>
          <a:p>
            <a:fld id="{091388B0-421B-4009-9B6A-37DF25278C52}" type="slidenum">
              <a:rPr lang="en-US" smtClean="0"/>
              <a:t>31</a:t>
            </a:fld>
            <a:endParaRPr lang="en-US"/>
          </a:p>
        </p:txBody>
      </p:sp>
      <p:sp>
        <p:nvSpPr>
          <p:cNvPr id="6" name="TextBox 5">
            <a:extLst>
              <a:ext uri="{FF2B5EF4-FFF2-40B4-BE49-F238E27FC236}">
                <a16:creationId xmlns:a16="http://schemas.microsoft.com/office/drawing/2014/main" id="{E52F728E-C61F-4742-88E8-C8F6C90404F8}"/>
              </a:ext>
            </a:extLst>
          </p:cNvPr>
          <p:cNvSpPr txBox="1"/>
          <p:nvPr/>
        </p:nvSpPr>
        <p:spPr>
          <a:xfrm>
            <a:off x="304800" y="533401"/>
            <a:ext cx="11582400" cy="5478423"/>
          </a:xfrm>
          <a:prstGeom prst="rect">
            <a:avLst/>
          </a:prstGeom>
          <a:noFill/>
        </p:spPr>
        <p:txBody>
          <a:bodyPr wrap="square" rtlCol="0">
            <a:spAutoFit/>
          </a:bodyPr>
          <a:lstStyle/>
          <a:p>
            <a:pPr algn="ctr"/>
            <a:r>
              <a:rPr lang="en-US" sz="3500" u="sng" dirty="0">
                <a:solidFill>
                  <a:schemeClr val="bg1"/>
                </a:solidFill>
                <a:latin typeface="Bahnschrift Condensed" panose="020B0502040204020203" pitchFamily="34" charset="0"/>
              </a:rPr>
              <a:t>The Quiz</a:t>
            </a:r>
            <a:endParaRPr lang="en-US" sz="3500" dirty="0">
              <a:solidFill>
                <a:schemeClr val="bg1"/>
              </a:solidFill>
              <a:latin typeface="Bahnschrift Condensed" panose="020B0502040204020203" pitchFamily="34" charset="0"/>
            </a:endParaRPr>
          </a:p>
          <a:p>
            <a:pPr algn="ctr"/>
            <a:endParaRPr lang="en-US" sz="3500" u="sng" dirty="0">
              <a:solidFill>
                <a:schemeClr val="bg1"/>
              </a:solidFill>
              <a:latin typeface="Bahnschrift Condensed" panose="020B0502040204020203" pitchFamily="34" charset="0"/>
            </a:endParaRPr>
          </a:p>
          <a:p>
            <a:pPr algn="ctr"/>
            <a:r>
              <a:rPr lang="en-US" sz="3500" dirty="0">
                <a:solidFill>
                  <a:schemeClr val="bg1"/>
                </a:solidFill>
                <a:latin typeface="Bahnschrift Condensed" panose="020B0502040204020203" pitchFamily="34" charset="0"/>
              </a:rPr>
              <a:t>Watch this Bugs Bunny cartoon and tell me five “gothic” characteristics you see in it.  Remember, characterization is when an author gives characters or stories certain familiar traits that cause you to be more invested into them.</a:t>
            </a:r>
          </a:p>
          <a:p>
            <a:pPr algn="ctr"/>
            <a:endParaRPr lang="en-US" sz="3500" dirty="0">
              <a:solidFill>
                <a:schemeClr val="bg1"/>
              </a:solidFill>
              <a:latin typeface="Bahnschrift Condensed" panose="020B0502040204020203" pitchFamily="34" charset="0"/>
            </a:endParaRPr>
          </a:p>
          <a:p>
            <a:r>
              <a:rPr lang="en-US" sz="3500" u="sng" dirty="0">
                <a:solidFill>
                  <a:schemeClr val="bg1"/>
                </a:solidFill>
                <a:latin typeface="Bahnschrift Condensed" panose="020B0502040204020203" pitchFamily="34" charset="0"/>
              </a:rPr>
              <a:t>Example of “gothic” characteristics (you should write ones like this)</a:t>
            </a:r>
            <a:endParaRPr lang="en-US" sz="3500" dirty="0">
              <a:solidFill>
                <a:schemeClr val="bg1"/>
              </a:solidFill>
              <a:latin typeface="Bahnschrift Condensed" panose="020B0502040204020203" pitchFamily="34" charset="0"/>
            </a:endParaRPr>
          </a:p>
          <a:p>
            <a:r>
              <a:rPr lang="en-US" sz="3500" dirty="0">
                <a:solidFill>
                  <a:schemeClr val="bg1"/>
                </a:solidFill>
                <a:latin typeface="Bahnschrift Condensed" panose="020B0502040204020203" pitchFamily="34" charset="0"/>
              </a:rPr>
              <a:t>1. “Nightmares/Dreams”- In the beginning of the movie, Bugs Bunny can’t sleep because he is having a nightmare, which is what causes him to see the female bunny robot.</a:t>
            </a:r>
          </a:p>
        </p:txBody>
      </p:sp>
    </p:spTree>
    <p:extLst>
      <p:ext uri="{BB962C8B-B14F-4D97-AF65-F5344CB8AC3E}">
        <p14:creationId xmlns:p14="http://schemas.microsoft.com/office/powerpoint/2010/main" val="394039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07628" y="228600"/>
            <a:ext cx="8376744" cy="707886"/>
          </a:xfrm>
          <a:prstGeom prst="rect">
            <a:avLst/>
          </a:prstGeom>
          <a:solidFill>
            <a:schemeClr val="bg1">
              <a:lumMod val="75000"/>
            </a:schemeClr>
          </a:solidFill>
          <a:effectLst>
            <a:glow rad="127000">
              <a:schemeClr val="bg2">
                <a:lumMod val="50000"/>
              </a:schemeClr>
            </a:glow>
          </a:effectLst>
        </p:spPr>
        <p:txBody>
          <a:bodyPr wrap="square" rtlCol="0">
            <a:spAutoFit/>
          </a:bodyPr>
          <a:lstStyle/>
          <a:p>
            <a:pPr algn="ctr"/>
            <a:r>
              <a:rPr lang="en-US" sz="4000" dirty="0">
                <a:solidFill>
                  <a:srgbClr val="FF0000"/>
                </a:solidFill>
                <a:latin typeface="Arial" panose="020B0604020202020204" pitchFamily="34" charset="0"/>
                <a:cs typeface="Arial" panose="020B0604020202020204" pitchFamily="34" charset="0"/>
              </a:rPr>
              <a:t>Gothic Literature Comes to America</a:t>
            </a:r>
          </a:p>
        </p:txBody>
      </p:sp>
      <p:sp>
        <p:nvSpPr>
          <p:cNvPr id="4" name="Slide Number Placeholder 3"/>
          <p:cNvSpPr>
            <a:spLocks noGrp="1"/>
          </p:cNvSpPr>
          <p:nvPr>
            <p:ph type="sldNum" sz="quarter" idx="12"/>
          </p:nvPr>
        </p:nvSpPr>
        <p:spPr/>
        <p:txBody>
          <a:bodyPr/>
          <a:lstStyle/>
          <a:p>
            <a:fld id="{091388B0-421B-4009-9B6A-37DF25278C52}" type="slidenum">
              <a:rPr lang="en-US" smtClean="0"/>
              <a:t>32</a:t>
            </a:fld>
            <a:endParaRPr lang="en-US"/>
          </a:p>
        </p:txBody>
      </p:sp>
      <p:sp>
        <p:nvSpPr>
          <p:cNvPr id="6" name="TextBox 5"/>
          <p:cNvSpPr txBox="1"/>
          <p:nvPr/>
        </p:nvSpPr>
        <p:spPr>
          <a:xfrm>
            <a:off x="2057400" y="2826604"/>
            <a:ext cx="8153400" cy="830997"/>
          </a:xfrm>
          <a:prstGeom prst="rect">
            <a:avLst/>
          </a:prstGeom>
          <a:noFill/>
        </p:spPr>
        <p:txBody>
          <a:bodyPr wrap="square" rtlCol="0">
            <a:spAutoFit/>
          </a:bodyPr>
          <a:lstStyle/>
          <a:p>
            <a:r>
              <a:rPr lang="en-US" sz="4800" dirty="0">
                <a:solidFill>
                  <a:schemeClr val="bg1"/>
                </a:solidFill>
                <a:hlinkClick r:id="rId2"/>
              </a:rPr>
              <a:t>Bugs Bunny- Hair-Raising Hare</a:t>
            </a:r>
            <a:endParaRPr lang="en-US" sz="4800" dirty="0">
              <a:solidFill>
                <a:schemeClr val="bg1"/>
              </a:solidFill>
            </a:endParaRPr>
          </a:p>
        </p:txBody>
      </p:sp>
    </p:spTree>
    <p:extLst>
      <p:ext uri="{BB962C8B-B14F-4D97-AF65-F5344CB8AC3E}">
        <p14:creationId xmlns:p14="http://schemas.microsoft.com/office/powerpoint/2010/main" val="2834217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13116" y="0"/>
            <a:ext cx="9154885" cy="6858000"/>
          </a:xfrm>
          <a:prstGeom prst="rect">
            <a:avLst/>
          </a:prstGeom>
          <a:effectLst>
            <a:outerShdw blurRad="50800" dist="50800" dir="5400000" algn="ctr" rotWithShape="0">
              <a:schemeClr val="tx1"/>
            </a:outerShdw>
          </a:effectLst>
        </p:spPr>
      </p:pic>
      <p:sp>
        <p:nvSpPr>
          <p:cNvPr id="6" name="TextBox 5"/>
          <p:cNvSpPr txBox="1"/>
          <p:nvPr/>
        </p:nvSpPr>
        <p:spPr>
          <a:xfrm>
            <a:off x="1447801" y="1219200"/>
            <a:ext cx="9154885" cy="3046988"/>
          </a:xfrm>
          <a:prstGeom prst="rect">
            <a:avLst/>
          </a:prstGeom>
          <a:noFill/>
        </p:spPr>
        <p:txBody>
          <a:bodyPr wrap="square" rtlCol="0">
            <a:spAutoFit/>
          </a:bodyPr>
          <a:lstStyle/>
          <a:p>
            <a:pPr algn="ctr"/>
            <a:r>
              <a:rPr lang="en-US" sz="9600" b="1" dirty="0">
                <a:solidFill>
                  <a:srgbClr val="FF0000"/>
                </a:solidFill>
                <a:latin typeface="Harrington" panose="04040505050A02020702" pitchFamily="82" charset="0"/>
              </a:rPr>
              <a:t>Southern Gothic (Literature)</a:t>
            </a:r>
          </a:p>
        </p:txBody>
      </p:sp>
      <p:sp>
        <p:nvSpPr>
          <p:cNvPr id="3" name="Slide Number Placeholder 2"/>
          <p:cNvSpPr>
            <a:spLocks noGrp="1"/>
          </p:cNvSpPr>
          <p:nvPr>
            <p:ph type="sldNum" sz="quarter" idx="12"/>
          </p:nvPr>
        </p:nvSpPr>
        <p:spPr/>
        <p:txBody>
          <a:bodyPr/>
          <a:lstStyle/>
          <a:p>
            <a:fld id="{091388B0-421B-4009-9B6A-37DF25278C52}" type="slidenum">
              <a:rPr lang="en-US" smtClean="0"/>
              <a:t>33</a:t>
            </a:fld>
            <a:endParaRPr lang="en-US"/>
          </a:p>
        </p:txBody>
      </p:sp>
    </p:spTree>
    <p:extLst>
      <p:ext uri="{BB962C8B-B14F-4D97-AF65-F5344CB8AC3E}">
        <p14:creationId xmlns:p14="http://schemas.microsoft.com/office/powerpoint/2010/main" val="188167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1831" y="230676"/>
            <a:ext cx="7315200" cy="1323439"/>
          </a:xfrm>
          <a:prstGeom prst="rect">
            <a:avLst/>
          </a:prstGeom>
          <a:solidFill>
            <a:schemeClr val="bg1">
              <a:lumMod val="75000"/>
            </a:schemeClr>
          </a:solidFill>
          <a:effectLst>
            <a:glow rad="127000">
              <a:schemeClr val="bg2">
                <a:lumMod val="50000"/>
              </a:schemeClr>
            </a:glow>
          </a:effectLst>
        </p:spPr>
        <p:txBody>
          <a:bodyPr wrap="square" rtlCol="0">
            <a:spAutoFit/>
          </a:bodyPr>
          <a:lstStyle/>
          <a:p>
            <a:pPr algn="ctr"/>
            <a:r>
              <a:rPr lang="en-US" sz="4000" dirty="0">
                <a:solidFill>
                  <a:srgbClr val="FF0000"/>
                </a:solidFill>
                <a:latin typeface="Arial" panose="020B0604020202020204" pitchFamily="34" charset="0"/>
                <a:cs typeface="Arial" panose="020B0604020202020204" pitchFamily="34" charset="0"/>
              </a:rPr>
              <a:t>Edgar Allan Poe</a:t>
            </a:r>
          </a:p>
          <a:p>
            <a:pPr algn="ctr"/>
            <a:r>
              <a:rPr lang="en-US" sz="4000" dirty="0">
                <a:solidFill>
                  <a:srgbClr val="FF0000"/>
                </a:solidFill>
                <a:latin typeface="Arial" panose="020B0604020202020204" pitchFamily="34" charset="0"/>
                <a:cs typeface="Arial" panose="020B0604020202020204" pitchFamily="34" charset="0"/>
              </a:rPr>
              <a:t>1809-1849</a:t>
            </a:r>
          </a:p>
        </p:txBody>
      </p:sp>
      <p:sp>
        <p:nvSpPr>
          <p:cNvPr id="4" name="TextBox 3"/>
          <p:cNvSpPr txBox="1"/>
          <p:nvPr/>
        </p:nvSpPr>
        <p:spPr>
          <a:xfrm>
            <a:off x="1959196" y="4204726"/>
            <a:ext cx="8216462" cy="2062103"/>
          </a:xfrm>
          <a:prstGeom prst="rect">
            <a:avLst/>
          </a:prstGeom>
          <a:noFill/>
        </p:spPr>
        <p:txBody>
          <a:bodyPr wrap="square" rtlCol="0">
            <a:spAutoFit/>
          </a:bodyPr>
          <a:lstStyle/>
          <a:p>
            <a:pPr marL="457200"/>
            <a:r>
              <a:rPr lang="en-US" sz="3200" dirty="0">
                <a:solidFill>
                  <a:prstClr val="white"/>
                </a:solidFill>
                <a:latin typeface="Arial" panose="020B0604020202020204" pitchFamily="34" charset="0"/>
                <a:cs typeface="Arial" panose="020B0604020202020204" pitchFamily="34" charset="0"/>
              </a:rPr>
              <a:t>Southern gothic literature began with Poe. He changed the gothic genre by focusing on the </a:t>
            </a:r>
            <a:r>
              <a:rPr lang="en-US" sz="3200" u="sng" dirty="0">
                <a:solidFill>
                  <a:prstClr val="white"/>
                </a:solidFill>
                <a:latin typeface="Arial" panose="020B0604020202020204" pitchFamily="34" charset="0"/>
                <a:cs typeface="Arial" panose="020B0604020202020204" pitchFamily="34" charset="0"/>
              </a:rPr>
              <a:t>psychology</a:t>
            </a:r>
            <a:r>
              <a:rPr lang="en-US" sz="3200" dirty="0">
                <a:solidFill>
                  <a:prstClr val="white"/>
                </a:solidFill>
                <a:latin typeface="Arial" panose="020B0604020202020204" pitchFamily="34" charset="0"/>
                <a:cs typeface="Arial" panose="020B0604020202020204" pitchFamily="34" charset="0"/>
              </a:rPr>
              <a:t> of the characters rather than supernatural events.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0710" y="1752600"/>
            <a:ext cx="1847850" cy="2286000"/>
          </a:xfrm>
          <a:prstGeom prst="rect">
            <a:avLst/>
          </a:prstGeom>
          <a:effectLst>
            <a:glow rad="127000">
              <a:schemeClr val="bg2">
                <a:lumMod val="50000"/>
              </a:schemeClr>
            </a:glow>
          </a:effectLst>
        </p:spPr>
      </p:pic>
      <p:sp>
        <p:nvSpPr>
          <p:cNvPr id="9" name="TextBox 8"/>
          <p:cNvSpPr txBox="1"/>
          <p:nvPr/>
        </p:nvSpPr>
        <p:spPr>
          <a:xfrm>
            <a:off x="4191000" y="1752601"/>
            <a:ext cx="6019800" cy="2062103"/>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Poe is considered the father of the modern detective story and the architect of the modern short story.</a:t>
            </a:r>
          </a:p>
        </p:txBody>
      </p:sp>
      <p:sp>
        <p:nvSpPr>
          <p:cNvPr id="5" name="Slide Number Placeholder 4"/>
          <p:cNvSpPr>
            <a:spLocks noGrp="1"/>
          </p:cNvSpPr>
          <p:nvPr>
            <p:ph type="sldNum" sz="quarter" idx="12"/>
          </p:nvPr>
        </p:nvSpPr>
        <p:spPr/>
        <p:txBody>
          <a:bodyPr/>
          <a:lstStyle/>
          <a:p>
            <a:fld id="{091388B0-421B-4009-9B6A-37DF25278C52}" type="slidenum">
              <a:rPr lang="en-US" smtClean="0"/>
              <a:t>34</a:t>
            </a:fld>
            <a:endParaRPr lang="en-US"/>
          </a:p>
        </p:txBody>
      </p:sp>
    </p:spTree>
    <p:extLst>
      <p:ext uri="{BB962C8B-B14F-4D97-AF65-F5344CB8AC3E}">
        <p14:creationId xmlns:p14="http://schemas.microsoft.com/office/powerpoint/2010/main" val="2268095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0" y="2270711"/>
            <a:ext cx="3670623" cy="3100755"/>
          </a:xfrm>
          <a:prstGeom prst="rect">
            <a:avLst/>
          </a:prstGeom>
          <a:effectLst>
            <a:glow rad="127000">
              <a:schemeClr val="bg2">
                <a:lumMod val="50000"/>
              </a:schemeClr>
            </a:glow>
          </a:effectLst>
        </p:spPr>
      </p:pic>
      <p:sp>
        <p:nvSpPr>
          <p:cNvPr id="5" name="TextBox 4"/>
          <p:cNvSpPr txBox="1"/>
          <p:nvPr/>
        </p:nvSpPr>
        <p:spPr>
          <a:xfrm>
            <a:off x="2427890" y="228601"/>
            <a:ext cx="7391400" cy="1323439"/>
          </a:xfrm>
          <a:prstGeom prst="rect">
            <a:avLst/>
          </a:prstGeom>
          <a:solidFill>
            <a:schemeClr val="bg1">
              <a:lumMod val="75000"/>
            </a:schemeClr>
          </a:solidFill>
          <a:effectLst>
            <a:glow rad="127000">
              <a:schemeClr val="bg2">
                <a:lumMod val="50000"/>
              </a:schemeClr>
            </a:glow>
          </a:effectLst>
        </p:spPr>
        <p:txBody>
          <a:bodyPr wrap="square" rtlCol="0">
            <a:spAutoFit/>
          </a:bodyPr>
          <a:lstStyle/>
          <a:p>
            <a:pPr algn="ctr"/>
            <a:r>
              <a:rPr lang="en-US" sz="4000" dirty="0">
                <a:solidFill>
                  <a:srgbClr val="FF0000"/>
                </a:solidFill>
                <a:latin typeface="Arial" panose="020B0604020202020204" pitchFamily="34" charset="0"/>
                <a:cs typeface="Arial" panose="020B0604020202020204" pitchFamily="34" charset="0"/>
              </a:rPr>
              <a:t>Some of Poe’s </a:t>
            </a:r>
          </a:p>
          <a:p>
            <a:pPr algn="ctr"/>
            <a:r>
              <a:rPr lang="en-US" sz="4000" dirty="0">
                <a:solidFill>
                  <a:srgbClr val="FF0000"/>
                </a:solidFill>
                <a:latin typeface="Arial" panose="020B0604020202020204" pitchFamily="34" charset="0"/>
                <a:cs typeface="Arial" panose="020B0604020202020204" pitchFamily="34" charset="0"/>
              </a:rPr>
              <a:t>Most Famous Works</a:t>
            </a:r>
          </a:p>
        </p:txBody>
      </p:sp>
      <p:sp>
        <p:nvSpPr>
          <p:cNvPr id="6" name="TextBox 5"/>
          <p:cNvSpPr txBox="1"/>
          <p:nvPr/>
        </p:nvSpPr>
        <p:spPr>
          <a:xfrm>
            <a:off x="762000" y="1832036"/>
            <a:ext cx="6934858"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“The Cask of Amontillado” </a:t>
            </a:r>
          </a:p>
          <a:p>
            <a:pPr marL="457200" indent="-457200">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“The Pit and The Pendulum”</a:t>
            </a:r>
          </a:p>
          <a:p>
            <a:pPr marL="457200" indent="-457200">
              <a:buFont typeface="Arial" panose="020B0604020202020204" pitchFamily="34" charset="0"/>
              <a:buChar char="•"/>
            </a:pPr>
            <a:r>
              <a:rPr lang="en-US" sz="3200" dirty="0">
                <a:solidFill>
                  <a:srgbClr val="FF0000"/>
                </a:solidFill>
                <a:latin typeface="Arial" panose="020B0604020202020204" pitchFamily="34" charset="0"/>
                <a:cs typeface="Arial" panose="020B0604020202020204" pitchFamily="34" charset="0"/>
              </a:rPr>
              <a:t>“The Masque of the Red Death”</a:t>
            </a:r>
          </a:p>
          <a:p>
            <a:pPr marL="457200" indent="-457200">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“The Fall of the House of Usher”</a:t>
            </a:r>
          </a:p>
          <a:p>
            <a:pPr marL="457200" indent="-457200">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“The Tell Tale Heart”</a:t>
            </a:r>
          </a:p>
          <a:p>
            <a:pPr marL="457200" indent="-457200">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“The Raven”</a:t>
            </a:r>
          </a:p>
          <a:p>
            <a:pPr marL="457200" indent="-457200">
              <a:buFont typeface="Arial" panose="020B0604020202020204" pitchFamily="34" charset="0"/>
              <a:buChar char="•"/>
            </a:pPr>
            <a:r>
              <a:rPr lang="en-US" sz="3200" dirty="0">
                <a:solidFill>
                  <a:srgbClr val="FF0000"/>
                </a:solidFill>
                <a:latin typeface="Arial" panose="020B0604020202020204" pitchFamily="34" charset="0"/>
                <a:cs typeface="Arial" panose="020B0604020202020204" pitchFamily="34" charset="0"/>
              </a:rPr>
              <a:t>“Annabelle Lee”</a:t>
            </a:r>
          </a:p>
        </p:txBody>
      </p:sp>
      <p:sp>
        <p:nvSpPr>
          <p:cNvPr id="2" name="Footer Placeholder 1"/>
          <p:cNvSpPr>
            <a:spLocks noGrp="1"/>
          </p:cNvSpPr>
          <p:nvPr>
            <p:ph type="ftr" sz="quarter" idx="11"/>
          </p:nvPr>
        </p:nvSpPr>
        <p:spPr/>
        <p:txBody>
          <a:bodyPr/>
          <a:lstStyle/>
          <a:p>
            <a:r>
              <a:rPr lang="en-US"/>
              <a:t>Copyright 2014 Dianne Mason</a:t>
            </a:r>
          </a:p>
        </p:txBody>
      </p:sp>
      <p:sp>
        <p:nvSpPr>
          <p:cNvPr id="3" name="Slide Number Placeholder 2"/>
          <p:cNvSpPr>
            <a:spLocks noGrp="1"/>
          </p:cNvSpPr>
          <p:nvPr>
            <p:ph type="sldNum" sz="quarter" idx="12"/>
          </p:nvPr>
        </p:nvSpPr>
        <p:spPr/>
        <p:txBody>
          <a:bodyPr/>
          <a:lstStyle/>
          <a:p>
            <a:fld id="{091388B0-421B-4009-9B6A-37DF25278C52}" type="slidenum">
              <a:rPr lang="en-US" smtClean="0"/>
              <a:t>35</a:t>
            </a:fld>
            <a:endParaRPr lang="en-US"/>
          </a:p>
        </p:txBody>
      </p:sp>
    </p:spTree>
    <p:extLst>
      <p:ext uri="{BB962C8B-B14F-4D97-AF65-F5344CB8AC3E}">
        <p14:creationId xmlns:p14="http://schemas.microsoft.com/office/powerpoint/2010/main" val="2936943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27890" y="228601"/>
            <a:ext cx="7391400" cy="677108"/>
          </a:xfrm>
          <a:prstGeom prst="rect">
            <a:avLst/>
          </a:prstGeom>
          <a:solidFill>
            <a:schemeClr val="bg1">
              <a:lumMod val="75000"/>
            </a:schemeClr>
          </a:solidFill>
          <a:effectLst>
            <a:glow rad="127000">
              <a:schemeClr val="bg2">
                <a:lumMod val="50000"/>
              </a:schemeClr>
            </a:glow>
          </a:effectLst>
        </p:spPr>
        <p:txBody>
          <a:bodyPr wrap="square" rtlCol="0">
            <a:spAutoFit/>
          </a:bodyPr>
          <a:lstStyle/>
          <a:p>
            <a:pPr algn="ctr"/>
            <a:r>
              <a:rPr lang="en-US" sz="3800" dirty="0">
                <a:solidFill>
                  <a:srgbClr val="FF0000"/>
                </a:solidFill>
                <a:latin typeface="Arial" panose="020B0604020202020204" pitchFamily="34" charset="0"/>
                <a:cs typeface="Arial" panose="020B0604020202020204" pitchFamily="34" charset="0"/>
              </a:rPr>
              <a:t>“The Raven”- Classic (watch this)</a:t>
            </a:r>
          </a:p>
        </p:txBody>
      </p:sp>
      <p:sp>
        <p:nvSpPr>
          <p:cNvPr id="3" name="Slide Number Placeholder 2"/>
          <p:cNvSpPr>
            <a:spLocks noGrp="1"/>
          </p:cNvSpPr>
          <p:nvPr>
            <p:ph type="sldNum" sz="quarter" idx="12"/>
          </p:nvPr>
        </p:nvSpPr>
        <p:spPr/>
        <p:txBody>
          <a:bodyPr/>
          <a:lstStyle/>
          <a:p>
            <a:fld id="{091388B0-421B-4009-9B6A-37DF25278C52}" type="slidenum">
              <a:rPr lang="en-US" smtClean="0"/>
              <a:t>36</a:t>
            </a:fld>
            <a:endParaRPr lang="en-US"/>
          </a:p>
        </p:txBody>
      </p:sp>
      <p:pic>
        <p:nvPicPr>
          <p:cNvPr id="7" name="Online Media 6" title="The Raven (Christopher Lee)">
            <a:hlinkClick r:id="" action="ppaction://media"/>
            <a:extLst>
              <a:ext uri="{FF2B5EF4-FFF2-40B4-BE49-F238E27FC236}">
                <a16:creationId xmlns:a16="http://schemas.microsoft.com/office/drawing/2014/main" id="{A062D81F-93E3-40B2-A70A-26DED22DEE01}"/>
              </a:ext>
            </a:extLst>
          </p:cNvPr>
          <p:cNvPicPr>
            <a:picLocks noRot="1" noChangeAspect="1"/>
          </p:cNvPicPr>
          <p:nvPr>
            <a:videoFile r:link="rId1"/>
          </p:nvPr>
        </p:nvPicPr>
        <p:blipFill>
          <a:blip r:embed="rId3"/>
          <a:stretch>
            <a:fillRect/>
          </a:stretch>
        </p:blipFill>
        <p:spPr>
          <a:xfrm>
            <a:off x="2095114" y="1252609"/>
            <a:ext cx="7887086" cy="4436484"/>
          </a:xfrm>
          <a:prstGeom prst="rect">
            <a:avLst/>
          </a:prstGeom>
        </p:spPr>
      </p:pic>
      <p:sp>
        <p:nvSpPr>
          <p:cNvPr id="2" name="TextBox 1">
            <a:extLst>
              <a:ext uri="{FF2B5EF4-FFF2-40B4-BE49-F238E27FC236}">
                <a16:creationId xmlns:a16="http://schemas.microsoft.com/office/drawing/2014/main" id="{F15F2E05-49F2-4A33-AC03-AAC0AF1FC728}"/>
              </a:ext>
            </a:extLst>
          </p:cNvPr>
          <p:cNvSpPr txBox="1"/>
          <p:nvPr/>
        </p:nvSpPr>
        <p:spPr>
          <a:xfrm>
            <a:off x="1143000" y="5984114"/>
            <a:ext cx="9601200" cy="369332"/>
          </a:xfrm>
          <a:prstGeom prst="rect">
            <a:avLst/>
          </a:prstGeom>
          <a:noFill/>
        </p:spPr>
        <p:txBody>
          <a:bodyPr wrap="square" rtlCol="0">
            <a:spAutoFit/>
          </a:bodyPr>
          <a:lstStyle/>
          <a:p>
            <a:pPr algn="ctr"/>
            <a:r>
              <a:rPr lang="en-US" dirty="0">
                <a:hlinkClick r:id="rId4"/>
              </a:rPr>
              <a:t>The Raven (Christopher Lee) - YouTube</a:t>
            </a:r>
            <a:endParaRPr lang="en-US" dirty="0"/>
          </a:p>
        </p:txBody>
      </p:sp>
    </p:spTree>
    <p:extLst>
      <p:ext uri="{BB962C8B-B14F-4D97-AF65-F5344CB8AC3E}">
        <p14:creationId xmlns:p14="http://schemas.microsoft.com/office/powerpoint/2010/main" val="369933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27890" y="228601"/>
            <a:ext cx="7391400" cy="600164"/>
          </a:xfrm>
          <a:prstGeom prst="rect">
            <a:avLst/>
          </a:prstGeom>
          <a:solidFill>
            <a:schemeClr val="bg1">
              <a:lumMod val="75000"/>
            </a:schemeClr>
          </a:solidFill>
          <a:effectLst>
            <a:glow rad="127000">
              <a:schemeClr val="bg2">
                <a:lumMod val="50000"/>
              </a:schemeClr>
            </a:glow>
          </a:effectLst>
        </p:spPr>
        <p:txBody>
          <a:bodyPr wrap="square" rtlCol="0">
            <a:spAutoFit/>
          </a:bodyPr>
          <a:lstStyle/>
          <a:p>
            <a:pPr algn="ctr"/>
            <a:r>
              <a:rPr lang="en-US" sz="3300" dirty="0">
                <a:solidFill>
                  <a:srgbClr val="FF0000"/>
                </a:solidFill>
                <a:latin typeface="Arial" panose="020B0604020202020204" pitchFamily="34" charset="0"/>
                <a:cs typeface="Arial" panose="020B0604020202020204" pitchFamily="34" charset="0"/>
              </a:rPr>
              <a:t>“The Raven”- Pop Culture- watch this</a:t>
            </a:r>
          </a:p>
        </p:txBody>
      </p:sp>
      <p:sp>
        <p:nvSpPr>
          <p:cNvPr id="3" name="Slide Number Placeholder 2"/>
          <p:cNvSpPr>
            <a:spLocks noGrp="1"/>
          </p:cNvSpPr>
          <p:nvPr>
            <p:ph type="sldNum" sz="quarter" idx="12"/>
          </p:nvPr>
        </p:nvSpPr>
        <p:spPr/>
        <p:txBody>
          <a:bodyPr/>
          <a:lstStyle/>
          <a:p>
            <a:fld id="{091388B0-421B-4009-9B6A-37DF25278C52}" type="slidenum">
              <a:rPr lang="en-US" smtClean="0"/>
              <a:t>37</a:t>
            </a:fld>
            <a:endParaRPr lang="en-US"/>
          </a:p>
        </p:txBody>
      </p:sp>
      <p:pic>
        <p:nvPicPr>
          <p:cNvPr id="2" name="Online Media 1" title="The Simpsons - Edgar Allan Poe: The Raven">
            <a:hlinkClick r:id="" action="ppaction://media"/>
            <a:extLst>
              <a:ext uri="{FF2B5EF4-FFF2-40B4-BE49-F238E27FC236}">
                <a16:creationId xmlns:a16="http://schemas.microsoft.com/office/drawing/2014/main" id="{50712C47-E7C6-4C73-91B7-31235E8C2887}"/>
              </a:ext>
            </a:extLst>
          </p:cNvPr>
          <p:cNvPicPr>
            <a:picLocks noRot="1" noChangeAspect="1"/>
          </p:cNvPicPr>
          <p:nvPr>
            <a:videoFile r:link="rId1"/>
          </p:nvPr>
        </p:nvPicPr>
        <p:blipFill>
          <a:blip r:embed="rId3"/>
          <a:stretch>
            <a:fillRect/>
          </a:stretch>
        </p:blipFill>
        <p:spPr>
          <a:xfrm>
            <a:off x="3026980" y="1497640"/>
            <a:ext cx="6193220" cy="4641542"/>
          </a:xfrm>
          <a:prstGeom prst="rect">
            <a:avLst/>
          </a:prstGeom>
        </p:spPr>
      </p:pic>
      <p:pic>
        <p:nvPicPr>
          <p:cNvPr id="6" name="Online Media 1" title="The Simpsons - Edgar Allan Poe: The Raven">
            <a:hlinkClick r:id="" action="ppaction://media"/>
            <a:extLst>
              <a:ext uri="{FF2B5EF4-FFF2-40B4-BE49-F238E27FC236}">
                <a16:creationId xmlns:a16="http://schemas.microsoft.com/office/drawing/2014/main" id="{496A548E-B768-44AC-8444-ECF34E1F47DD}"/>
              </a:ext>
            </a:extLst>
          </p:cNvPr>
          <p:cNvPicPr>
            <a:picLocks noRot="1" noChangeAspect="1"/>
          </p:cNvPicPr>
          <p:nvPr>
            <a:videoFile r:link="rId1"/>
          </p:nvPr>
        </p:nvPicPr>
        <p:blipFill>
          <a:blip r:embed="rId3"/>
          <a:stretch>
            <a:fillRect/>
          </a:stretch>
        </p:blipFill>
        <p:spPr>
          <a:xfrm>
            <a:off x="3026980" y="1045934"/>
            <a:ext cx="6193220" cy="4641542"/>
          </a:xfrm>
          <a:prstGeom prst="rect">
            <a:avLst/>
          </a:prstGeom>
        </p:spPr>
      </p:pic>
      <p:sp>
        <p:nvSpPr>
          <p:cNvPr id="4" name="TextBox 3">
            <a:extLst>
              <a:ext uri="{FF2B5EF4-FFF2-40B4-BE49-F238E27FC236}">
                <a16:creationId xmlns:a16="http://schemas.microsoft.com/office/drawing/2014/main" id="{52B3111B-EE11-4762-A9AD-42D9C6518B10}"/>
              </a:ext>
            </a:extLst>
          </p:cNvPr>
          <p:cNvSpPr txBox="1"/>
          <p:nvPr/>
        </p:nvSpPr>
        <p:spPr>
          <a:xfrm>
            <a:off x="685800" y="6171685"/>
            <a:ext cx="10515600" cy="369332"/>
          </a:xfrm>
          <a:prstGeom prst="rect">
            <a:avLst/>
          </a:prstGeom>
          <a:noFill/>
        </p:spPr>
        <p:txBody>
          <a:bodyPr wrap="square" rtlCol="0">
            <a:spAutoFit/>
          </a:bodyPr>
          <a:lstStyle/>
          <a:p>
            <a:pPr algn="ctr"/>
            <a:r>
              <a:rPr lang="en-US" dirty="0">
                <a:hlinkClick r:id="rId4"/>
              </a:rPr>
              <a:t>The Simpsons - Edgar Allan Poe: The Raven - YouTube</a:t>
            </a:r>
            <a:endParaRPr lang="en-US" dirty="0">
              <a:solidFill>
                <a:srgbClr val="FF0000"/>
              </a:solidFill>
            </a:endParaRPr>
          </a:p>
        </p:txBody>
      </p:sp>
    </p:spTree>
    <p:extLst>
      <p:ext uri="{BB962C8B-B14F-4D97-AF65-F5344CB8AC3E}">
        <p14:creationId xmlns:p14="http://schemas.microsoft.com/office/powerpoint/2010/main" val="251453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6"/>
                                        </p:tgtEl>
                                      </p:cBhvr>
                                    </p:cmd>
                                  </p:childTnLst>
                                </p:cTn>
                              </p:par>
                            </p:childTnLst>
                          </p:cTn>
                        </p:par>
                      </p:childTnLst>
                    </p:cTn>
                  </p:par>
                </p:childTnLst>
              </p:cTn>
              <p:nextCondLst>
                <p:cond evt="onClick" delay="0">
                  <p:tgtEl>
                    <p:spTgt spid="6"/>
                  </p:tgtEl>
                </p:cond>
              </p:nextCondLst>
            </p:seq>
            <p:video>
              <p:cMediaNode vol="80000">
                <p:cTn id="22" fill="hold" display="0">
                  <p:stCondLst>
                    <p:cond delay="indefinite"/>
                  </p:stCondLst>
                </p:cTn>
                <p:tgtEl>
                  <p:spTgt spid="6"/>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228600"/>
            <a:ext cx="7315200" cy="920401"/>
          </a:xfrm>
          <a:solidFill>
            <a:schemeClr val="bg1">
              <a:lumMod val="75000"/>
            </a:schemeClr>
          </a:solidFill>
        </p:spPr>
        <p:txBody>
          <a:bodyPr/>
          <a:lstStyle/>
          <a:p>
            <a:r>
              <a:rPr lang="en-US" dirty="0">
                <a:solidFill>
                  <a:srgbClr val="FF0000"/>
                </a:solidFill>
              </a:rPr>
              <a:t>Facts About Poe</a:t>
            </a:r>
          </a:p>
        </p:txBody>
      </p:sp>
      <p:sp>
        <p:nvSpPr>
          <p:cNvPr id="4" name="Content Placeholder 3"/>
          <p:cNvSpPr>
            <a:spLocks noGrp="1"/>
          </p:cNvSpPr>
          <p:nvPr>
            <p:ph sz="half" idx="1"/>
          </p:nvPr>
        </p:nvSpPr>
        <p:spPr>
          <a:ln>
            <a:solidFill>
              <a:schemeClr val="bg2">
                <a:lumMod val="50000"/>
              </a:schemeClr>
            </a:solidFill>
          </a:ln>
          <a:effectLst>
            <a:glow rad="63500">
              <a:schemeClr val="bg2">
                <a:lumMod val="50000"/>
              </a:schemeClr>
            </a:glow>
          </a:effectLst>
        </p:spPr>
        <p:txBody>
          <a:bodyPr>
            <a:normAutofit/>
          </a:bodyPr>
          <a:lstStyle/>
          <a:p>
            <a:pPr indent="-234950"/>
            <a:r>
              <a:rPr lang="en-US" dirty="0">
                <a:solidFill>
                  <a:schemeClr val="bg1"/>
                </a:solidFill>
              </a:rPr>
              <a:t>Born in Boston, Massachusetts on 01/19/1809</a:t>
            </a:r>
          </a:p>
          <a:p>
            <a:pPr indent="-234950"/>
            <a:r>
              <a:rPr lang="en-US" dirty="0">
                <a:solidFill>
                  <a:schemeClr val="bg2">
                    <a:lumMod val="50000"/>
                  </a:schemeClr>
                </a:solidFill>
              </a:rPr>
              <a:t>Orphaned by age 3</a:t>
            </a:r>
          </a:p>
          <a:p>
            <a:pPr indent="-234950"/>
            <a:r>
              <a:rPr lang="en-US" dirty="0">
                <a:solidFill>
                  <a:schemeClr val="bg1"/>
                </a:solidFill>
              </a:rPr>
              <a:t>Grew up in Richmond, VA, with foster parents</a:t>
            </a:r>
          </a:p>
          <a:p>
            <a:pPr indent="-234950"/>
            <a:r>
              <a:rPr lang="en-US" dirty="0">
                <a:solidFill>
                  <a:schemeClr val="bg2">
                    <a:lumMod val="50000"/>
                  </a:schemeClr>
                </a:solidFill>
              </a:rPr>
              <a:t>1825 entered U.V.A. but left later due to gambling debts and lack of money</a:t>
            </a:r>
          </a:p>
        </p:txBody>
      </p:sp>
      <p:sp>
        <p:nvSpPr>
          <p:cNvPr id="5" name="Content Placeholder 4"/>
          <p:cNvSpPr>
            <a:spLocks noGrp="1"/>
          </p:cNvSpPr>
          <p:nvPr>
            <p:ph sz="half" idx="2"/>
          </p:nvPr>
        </p:nvSpPr>
        <p:spPr>
          <a:ln>
            <a:solidFill>
              <a:schemeClr val="bg2">
                <a:lumMod val="50000"/>
              </a:schemeClr>
            </a:solidFill>
          </a:ln>
          <a:effectLst>
            <a:glow rad="63500">
              <a:schemeClr val="bg2">
                <a:lumMod val="50000"/>
              </a:schemeClr>
            </a:glow>
          </a:effectLst>
        </p:spPr>
        <p:txBody>
          <a:bodyPr>
            <a:normAutofit/>
          </a:bodyPr>
          <a:lstStyle/>
          <a:p>
            <a:pPr indent="-234950"/>
            <a:r>
              <a:rPr lang="en-US" dirty="0">
                <a:solidFill>
                  <a:schemeClr val="bg1"/>
                </a:solidFill>
              </a:rPr>
              <a:t>1827 Enlisted in U.S. Army under name of Edgar A. Perry</a:t>
            </a:r>
          </a:p>
          <a:p>
            <a:pPr indent="-234950"/>
            <a:r>
              <a:rPr lang="en-US" dirty="0">
                <a:solidFill>
                  <a:schemeClr val="bg2">
                    <a:lumMod val="50000"/>
                  </a:schemeClr>
                </a:solidFill>
              </a:rPr>
              <a:t>Attended West Point, court-martialed and kicked out in 1831 because of his substance abuse (alcohol and laudanum)</a:t>
            </a:r>
          </a:p>
          <a:p>
            <a:pPr indent="-234950"/>
            <a:r>
              <a:rPr lang="en-US" dirty="0">
                <a:solidFill>
                  <a:schemeClr val="bg1"/>
                </a:solidFill>
              </a:rPr>
              <a:t>Married 14-year-old cousin Virginia </a:t>
            </a:r>
            <a:r>
              <a:rPr lang="en-US" dirty="0" err="1">
                <a:solidFill>
                  <a:schemeClr val="bg1"/>
                </a:solidFill>
              </a:rPr>
              <a:t>Clemm</a:t>
            </a:r>
            <a:endParaRPr lang="en-US" dirty="0">
              <a:solidFill>
                <a:schemeClr val="bg1"/>
              </a:solidFill>
            </a:endParaRPr>
          </a:p>
          <a:p>
            <a:pPr indent="-234950"/>
            <a:r>
              <a:rPr lang="en-US" dirty="0">
                <a:solidFill>
                  <a:schemeClr val="bg2">
                    <a:lumMod val="50000"/>
                  </a:schemeClr>
                </a:solidFill>
              </a:rPr>
              <a:t>Died 10/07/1849 </a:t>
            </a:r>
          </a:p>
          <a:p>
            <a:pPr marL="0" indent="0">
              <a:buNone/>
            </a:pPr>
            <a:endParaRPr lang="en-US" dirty="0">
              <a:solidFill>
                <a:schemeClr val="bg1"/>
              </a:solidFill>
            </a:endParaRPr>
          </a:p>
          <a:p>
            <a:pPr marL="0" indent="0">
              <a:buNone/>
            </a:pPr>
            <a:endParaRPr lang="en-US" dirty="0">
              <a:solidFill>
                <a:schemeClr val="bg1"/>
              </a:solidFill>
            </a:endParaRPr>
          </a:p>
        </p:txBody>
      </p:sp>
      <p:sp>
        <p:nvSpPr>
          <p:cNvPr id="2" name="Footer Placeholder 1"/>
          <p:cNvSpPr>
            <a:spLocks noGrp="1"/>
          </p:cNvSpPr>
          <p:nvPr>
            <p:ph type="ftr" sz="quarter" idx="11"/>
          </p:nvPr>
        </p:nvSpPr>
        <p:spPr/>
        <p:txBody>
          <a:bodyPr/>
          <a:lstStyle/>
          <a:p>
            <a:r>
              <a:rPr lang="en-US"/>
              <a:t>Copyright 2014 Dianne Mason</a:t>
            </a:r>
          </a:p>
        </p:txBody>
      </p:sp>
      <p:sp>
        <p:nvSpPr>
          <p:cNvPr id="6" name="Slide Number Placeholder 5"/>
          <p:cNvSpPr>
            <a:spLocks noGrp="1"/>
          </p:cNvSpPr>
          <p:nvPr>
            <p:ph type="sldNum" sz="quarter" idx="12"/>
          </p:nvPr>
        </p:nvSpPr>
        <p:spPr/>
        <p:txBody>
          <a:bodyPr/>
          <a:lstStyle/>
          <a:p>
            <a:fld id="{091388B0-421B-4009-9B6A-37DF25278C52}" type="slidenum">
              <a:rPr lang="en-US" smtClean="0"/>
              <a:t>38</a:t>
            </a:fld>
            <a:endParaRPr lang="en-US"/>
          </a:p>
        </p:txBody>
      </p:sp>
    </p:spTree>
    <p:extLst>
      <p:ext uri="{BB962C8B-B14F-4D97-AF65-F5344CB8AC3E}">
        <p14:creationId xmlns:p14="http://schemas.microsoft.com/office/powerpoint/2010/main" val="1832378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75000"/>
            </a:schemeClr>
          </a:solidFill>
        </p:spPr>
        <p:txBody>
          <a:bodyPr>
            <a:normAutofit/>
          </a:bodyPr>
          <a:lstStyle/>
          <a:p>
            <a:r>
              <a:rPr lang="en-US" sz="4000" dirty="0">
                <a:solidFill>
                  <a:srgbClr val="FF0000"/>
                </a:solidFill>
              </a:rPr>
              <a:t>Theories on the Cause of Poe’s Death</a:t>
            </a:r>
          </a:p>
        </p:txBody>
      </p:sp>
      <p:sp>
        <p:nvSpPr>
          <p:cNvPr id="11" name="Content Placeholder 10"/>
          <p:cNvSpPr>
            <a:spLocks noGrp="1"/>
          </p:cNvSpPr>
          <p:nvPr>
            <p:ph sz="half" idx="1"/>
          </p:nvPr>
        </p:nvSpPr>
        <p:spPr>
          <a:xfrm>
            <a:off x="1981200" y="1600201"/>
            <a:ext cx="2895600" cy="4525963"/>
          </a:xfrm>
          <a:ln>
            <a:solidFill>
              <a:schemeClr val="bg2">
                <a:lumMod val="50000"/>
              </a:schemeClr>
            </a:solidFill>
          </a:ln>
          <a:effectLst>
            <a:glow rad="127000">
              <a:schemeClr val="bg2">
                <a:lumMod val="50000"/>
              </a:schemeClr>
            </a:glow>
          </a:effectLst>
        </p:spPr>
        <p:txBody>
          <a:bodyPr>
            <a:normAutofit/>
          </a:bodyPr>
          <a:lstStyle/>
          <a:p>
            <a:pPr indent="-230188"/>
            <a:r>
              <a:rPr lang="en-US" sz="3200" dirty="0">
                <a:solidFill>
                  <a:schemeClr val="bg1"/>
                </a:solidFill>
              </a:rPr>
              <a:t>Alcoholism</a:t>
            </a:r>
          </a:p>
          <a:p>
            <a:pPr indent="-230188"/>
            <a:r>
              <a:rPr lang="en-US" sz="3200" dirty="0">
                <a:solidFill>
                  <a:schemeClr val="bg2">
                    <a:lumMod val="50000"/>
                  </a:schemeClr>
                </a:solidFill>
              </a:rPr>
              <a:t>Lesions on the brain</a:t>
            </a:r>
          </a:p>
          <a:p>
            <a:pPr indent="-230188"/>
            <a:r>
              <a:rPr lang="en-US" sz="3200" dirty="0">
                <a:solidFill>
                  <a:schemeClr val="bg1"/>
                </a:solidFill>
              </a:rPr>
              <a:t>Tuberculosis</a:t>
            </a:r>
          </a:p>
          <a:p>
            <a:pPr indent="-230188"/>
            <a:r>
              <a:rPr lang="en-US" sz="3200" dirty="0">
                <a:solidFill>
                  <a:schemeClr val="bg2">
                    <a:lumMod val="50000"/>
                  </a:schemeClr>
                </a:solidFill>
              </a:rPr>
              <a:t>Epilepsy</a:t>
            </a:r>
          </a:p>
          <a:p>
            <a:pPr indent="-230188"/>
            <a:r>
              <a:rPr lang="en-US" sz="3200" dirty="0">
                <a:solidFill>
                  <a:schemeClr val="bg1"/>
                </a:solidFill>
              </a:rPr>
              <a:t>Rabies</a:t>
            </a:r>
          </a:p>
          <a:p>
            <a:pPr indent="-230188"/>
            <a:r>
              <a:rPr lang="en-US" sz="3200" dirty="0">
                <a:solidFill>
                  <a:schemeClr val="bg2">
                    <a:lumMod val="50000"/>
                  </a:schemeClr>
                </a:solidFill>
              </a:rPr>
              <a:t>Mugging</a:t>
            </a:r>
          </a:p>
          <a:p>
            <a:endParaRPr lang="en-US" dirty="0">
              <a:solidFill>
                <a:schemeClr val="bg1"/>
              </a:solidFill>
            </a:endParaRPr>
          </a:p>
        </p:txBody>
      </p:sp>
      <p:sp>
        <p:nvSpPr>
          <p:cNvPr id="12" name="Content Placeholder 11"/>
          <p:cNvSpPr>
            <a:spLocks noGrp="1"/>
          </p:cNvSpPr>
          <p:nvPr>
            <p:ph sz="half" idx="2"/>
          </p:nvPr>
        </p:nvSpPr>
        <p:spPr>
          <a:xfrm>
            <a:off x="5029200" y="1600201"/>
            <a:ext cx="5257800" cy="4525963"/>
          </a:xfrm>
          <a:ln>
            <a:solidFill>
              <a:schemeClr val="bg2">
                <a:lumMod val="50000"/>
              </a:schemeClr>
            </a:solidFill>
          </a:ln>
          <a:effectLst>
            <a:glow rad="127000">
              <a:schemeClr val="bg2">
                <a:lumMod val="50000"/>
              </a:schemeClr>
            </a:glow>
          </a:effectLst>
        </p:spPr>
        <p:txBody>
          <a:bodyPr>
            <a:noAutofit/>
          </a:bodyPr>
          <a:lstStyle/>
          <a:p>
            <a:r>
              <a:rPr lang="en-US" sz="3200" dirty="0">
                <a:solidFill>
                  <a:schemeClr val="bg1"/>
                </a:solidFill>
              </a:rPr>
              <a:t>“Cooping”–During elections, gangs kidnapped innocent people and held them in a room called a “coop.” The victims were forced to visit polls, voting again and again. The gangs plied the victims with liquor and beat them to insure cooperation. </a:t>
            </a:r>
          </a:p>
        </p:txBody>
      </p:sp>
      <p:sp>
        <p:nvSpPr>
          <p:cNvPr id="3" name="Footer Placeholder 2"/>
          <p:cNvSpPr>
            <a:spLocks noGrp="1"/>
          </p:cNvSpPr>
          <p:nvPr>
            <p:ph type="ftr" sz="quarter" idx="11"/>
          </p:nvPr>
        </p:nvSpPr>
        <p:spPr/>
        <p:txBody>
          <a:bodyPr/>
          <a:lstStyle/>
          <a:p>
            <a:r>
              <a:rPr lang="en-US"/>
              <a:t>Copyright 2014 Dianne Mason</a:t>
            </a:r>
          </a:p>
        </p:txBody>
      </p:sp>
      <p:sp>
        <p:nvSpPr>
          <p:cNvPr id="4" name="Slide Number Placeholder 3"/>
          <p:cNvSpPr>
            <a:spLocks noGrp="1"/>
          </p:cNvSpPr>
          <p:nvPr>
            <p:ph type="sldNum" sz="quarter" idx="12"/>
          </p:nvPr>
        </p:nvSpPr>
        <p:spPr/>
        <p:txBody>
          <a:bodyPr/>
          <a:lstStyle/>
          <a:p>
            <a:fld id="{091388B0-421B-4009-9B6A-37DF25278C52}" type="slidenum">
              <a:rPr lang="en-US" smtClean="0"/>
              <a:t>39</a:t>
            </a:fld>
            <a:endParaRPr lang="en-US"/>
          </a:p>
        </p:txBody>
      </p:sp>
    </p:spTree>
    <p:extLst>
      <p:ext uri="{BB962C8B-B14F-4D97-AF65-F5344CB8AC3E}">
        <p14:creationId xmlns:p14="http://schemas.microsoft.com/office/powerpoint/2010/main" val="2029504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91388B0-421B-4009-9B6A-37DF25278C52}" type="slidenum">
              <a:rPr lang="en-US" smtClean="0"/>
              <a:t>4</a:t>
            </a:fld>
            <a:endParaRPr lang="en-US"/>
          </a:p>
        </p:txBody>
      </p:sp>
      <p:sp>
        <p:nvSpPr>
          <p:cNvPr id="4" name="TextBox 3"/>
          <p:cNvSpPr txBox="1"/>
          <p:nvPr/>
        </p:nvSpPr>
        <p:spPr>
          <a:xfrm>
            <a:off x="280012" y="1066800"/>
            <a:ext cx="11277600" cy="4401205"/>
          </a:xfrm>
          <a:prstGeom prst="rect">
            <a:avLst/>
          </a:prstGeom>
          <a:noFill/>
        </p:spPr>
        <p:txBody>
          <a:bodyPr wrap="square" rtlCol="0">
            <a:spAutoFit/>
          </a:bodyPr>
          <a:lstStyle/>
          <a:p>
            <a:r>
              <a:rPr lang="en-US" sz="3500" dirty="0">
                <a:solidFill>
                  <a:srgbClr val="FF0000"/>
                </a:solidFill>
                <a:latin typeface="Adequate" panose="02000000000000000000" pitchFamily="2" charset="0"/>
              </a:rPr>
              <a:t>We know that being Southern is more than just being born in an area.  It means identifying with certain values, traditions, and expectations that make us who we are.  It’s a part of our identity.</a:t>
            </a:r>
          </a:p>
          <a:p>
            <a:endParaRPr lang="en-US" sz="3500" dirty="0">
              <a:solidFill>
                <a:srgbClr val="FF0000"/>
              </a:solidFill>
              <a:latin typeface="Adequate" panose="02000000000000000000" pitchFamily="2" charset="0"/>
            </a:endParaRPr>
          </a:p>
          <a:p>
            <a:r>
              <a:rPr lang="en-US" sz="3500" dirty="0">
                <a:solidFill>
                  <a:srgbClr val="FF0000"/>
                </a:solidFill>
                <a:latin typeface="Adequate" panose="02000000000000000000" pitchFamily="2" charset="0"/>
              </a:rPr>
              <a:t>But where did this identity come from? More about that later…</a:t>
            </a:r>
          </a:p>
        </p:txBody>
      </p:sp>
    </p:spTree>
    <p:extLst>
      <p:ext uri="{BB962C8B-B14F-4D97-AF65-F5344CB8AC3E}">
        <p14:creationId xmlns:p14="http://schemas.microsoft.com/office/powerpoint/2010/main" val="589525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95600" y="274638"/>
            <a:ext cx="6477000" cy="868362"/>
          </a:xfrm>
          <a:solidFill>
            <a:schemeClr val="bg1">
              <a:lumMod val="75000"/>
            </a:schemeClr>
          </a:solidFill>
        </p:spPr>
        <p:txBody>
          <a:bodyPr/>
          <a:lstStyle/>
          <a:p>
            <a:r>
              <a:rPr lang="en-US" dirty="0">
                <a:solidFill>
                  <a:srgbClr val="FF0000"/>
                </a:solidFill>
              </a:rPr>
              <a:t>Poe’s Grave</a:t>
            </a:r>
          </a:p>
        </p:txBody>
      </p:sp>
      <p:sp>
        <p:nvSpPr>
          <p:cNvPr id="6" name="Content Placeholder 5"/>
          <p:cNvSpPr>
            <a:spLocks noGrp="1"/>
          </p:cNvSpPr>
          <p:nvPr>
            <p:ph idx="1"/>
          </p:nvPr>
        </p:nvSpPr>
        <p:spPr>
          <a:xfrm>
            <a:off x="2057400" y="1828800"/>
            <a:ext cx="8229600" cy="4114800"/>
          </a:xfrm>
          <a:ln>
            <a:solidFill>
              <a:schemeClr val="bg2">
                <a:lumMod val="50000"/>
              </a:schemeClr>
            </a:solidFill>
          </a:ln>
          <a:effectLst>
            <a:glow rad="63500">
              <a:schemeClr val="bg2">
                <a:lumMod val="50000"/>
              </a:schemeClr>
            </a:glow>
          </a:effectLst>
        </p:spPr>
        <p:txBody>
          <a:bodyPr>
            <a:normAutofit fontScale="92500"/>
          </a:bodyPr>
          <a:lstStyle/>
          <a:p>
            <a:r>
              <a:rPr lang="en-US" dirty="0">
                <a:solidFill>
                  <a:schemeClr val="bg1"/>
                </a:solidFill>
              </a:rPr>
              <a:t>Poe’s body was originally placed in an unmarked grave. On 11/17/1875, his body was moved and a monument dedicated. Three people are buried underneath it – Poe, his wife, and his Aunt.</a:t>
            </a:r>
          </a:p>
          <a:p>
            <a:r>
              <a:rPr lang="en-US" dirty="0">
                <a:solidFill>
                  <a:schemeClr val="bg2">
                    <a:lumMod val="50000"/>
                  </a:schemeClr>
                </a:solidFill>
              </a:rPr>
              <a:t>Poe Toaster</a:t>
            </a:r>
            <a:r>
              <a:rPr lang="en-US" dirty="0">
                <a:solidFill>
                  <a:schemeClr val="bg1"/>
                </a:solidFill>
              </a:rPr>
              <a:t> – Beginning in 1949 and continuing until 2009, on the night of the anniversary of Poe’s death, a mysterious stranger left a partial bottle of cognac and three roses on Poe’s grave.</a:t>
            </a:r>
          </a:p>
        </p:txBody>
      </p:sp>
      <p:sp>
        <p:nvSpPr>
          <p:cNvPr id="2" name="Footer Placeholder 1"/>
          <p:cNvSpPr>
            <a:spLocks noGrp="1"/>
          </p:cNvSpPr>
          <p:nvPr>
            <p:ph type="ftr" sz="quarter" idx="11"/>
          </p:nvPr>
        </p:nvSpPr>
        <p:spPr/>
        <p:txBody>
          <a:bodyPr/>
          <a:lstStyle/>
          <a:p>
            <a:r>
              <a:rPr lang="en-US"/>
              <a:t>Copyright 2014 Dianne Mason</a:t>
            </a:r>
          </a:p>
        </p:txBody>
      </p:sp>
      <p:sp>
        <p:nvSpPr>
          <p:cNvPr id="3" name="Slide Number Placeholder 2"/>
          <p:cNvSpPr>
            <a:spLocks noGrp="1"/>
          </p:cNvSpPr>
          <p:nvPr>
            <p:ph type="sldNum" sz="quarter" idx="12"/>
          </p:nvPr>
        </p:nvSpPr>
        <p:spPr/>
        <p:txBody>
          <a:bodyPr/>
          <a:lstStyle/>
          <a:p>
            <a:fld id="{091388B0-421B-4009-9B6A-37DF25278C52}" type="slidenum">
              <a:rPr lang="en-US" smtClean="0"/>
              <a:t>40</a:t>
            </a:fld>
            <a:endParaRPr lang="en-US"/>
          </a:p>
        </p:txBody>
      </p:sp>
    </p:spTree>
    <p:extLst>
      <p:ext uri="{BB962C8B-B14F-4D97-AF65-F5344CB8AC3E}">
        <p14:creationId xmlns:p14="http://schemas.microsoft.com/office/powerpoint/2010/main" val="541314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91388B0-421B-4009-9B6A-37DF25278C52}" type="slidenum">
              <a:rPr lang="en-US" smtClean="0"/>
              <a:t>41</a:t>
            </a:fld>
            <a:endParaRPr lang="en-US"/>
          </a:p>
        </p:txBody>
      </p:sp>
      <p:pic>
        <p:nvPicPr>
          <p:cNvPr id="6" name="cAwWCRm5zKQ"/>
          <p:cNvPicPr>
            <a:picLocks noRot="1" noChangeAspect="1"/>
          </p:cNvPicPr>
          <p:nvPr>
            <a:videoFile r:link="rId1"/>
          </p:nvPr>
        </p:nvPicPr>
        <p:blipFill>
          <a:blip r:embed="rId3"/>
          <a:stretch>
            <a:fillRect/>
          </a:stretch>
        </p:blipFill>
        <p:spPr>
          <a:xfrm>
            <a:off x="1718733" y="838200"/>
            <a:ext cx="8805334" cy="4953000"/>
          </a:xfrm>
          <a:prstGeom prst="rect">
            <a:avLst/>
          </a:prstGeom>
        </p:spPr>
      </p:pic>
      <p:sp>
        <p:nvSpPr>
          <p:cNvPr id="2" name="TextBox 1">
            <a:extLst>
              <a:ext uri="{FF2B5EF4-FFF2-40B4-BE49-F238E27FC236}">
                <a16:creationId xmlns:a16="http://schemas.microsoft.com/office/drawing/2014/main" id="{D809D520-28C1-407A-9686-705DD27872D1}"/>
              </a:ext>
            </a:extLst>
          </p:cNvPr>
          <p:cNvSpPr txBox="1"/>
          <p:nvPr/>
        </p:nvSpPr>
        <p:spPr>
          <a:xfrm>
            <a:off x="3200400" y="136524"/>
            <a:ext cx="6400800" cy="630942"/>
          </a:xfrm>
          <a:prstGeom prst="rect">
            <a:avLst/>
          </a:prstGeom>
          <a:noFill/>
        </p:spPr>
        <p:txBody>
          <a:bodyPr wrap="square" rtlCol="0">
            <a:spAutoFit/>
          </a:bodyPr>
          <a:lstStyle/>
          <a:p>
            <a:pPr algn="ctr"/>
            <a:r>
              <a:rPr lang="en-US" sz="3500" dirty="0">
                <a:solidFill>
                  <a:srgbClr val="FF0000"/>
                </a:solidFill>
              </a:rPr>
              <a:t>Watch this…</a:t>
            </a:r>
          </a:p>
        </p:txBody>
      </p:sp>
      <p:sp>
        <p:nvSpPr>
          <p:cNvPr id="3" name="TextBox 2">
            <a:extLst>
              <a:ext uri="{FF2B5EF4-FFF2-40B4-BE49-F238E27FC236}">
                <a16:creationId xmlns:a16="http://schemas.microsoft.com/office/drawing/2014/main" id="{E4780159-61B5-404F-8D8E-44844206BAB0}"/>
              </a:ext>
            </a:extLst>
          </p:cNvPr>
          <p:cNvSpPr txBox="1"/>
          <p:nvPr/>
        </p:nvSpPr>
        <p:spPr>
          <a:xfrm>
            <a:off x="914400" y="5889110"/>
            <a:ext cx="10134600" cy="369332"/>
          </a:xfrm>
          <a:prstGeom prst="rect">
            <a:avLst/>
          </a:prstGeom>
          <a:noFill/>
        </p:spPr>
        <p:txBody>
          <a:bodyPr wrap="square" rtlCol="0">
            <a:spAutoFit/>
          </a:bodyPr>
          <a:lstStyle/>
          <a:p>
            <a:pPr algn="ctr"/>
            <a:r>
              <a:rPr lang="en-US" dirty="0">
                <a:hlinkClick r:id="rId4"/>
              </a:rPr>
              <a:t>Edgar Allan Poe : Legend of The Poe Toaster - YouTube</a:t>
            </a:r>
            <a:endParaRPr lang="en-US" dirty="0"/>
          </a:p>
        </p:txBody>
      </p:sp>
    </p:spTree>
    <p:extLst>
      <p:ext uri="{BB962C8B-B14F-4D97-AF65-F5344CB8AC3E}">
        <p14:creationId xmlns:p14="http://schemas.microsoft.com/office/powerpoint/2010/main" val="1158258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62200" y="304801"/>
            <a:ext cx="7772400" cy="733097"/>
          </a:xfrm>
          <a:solidFill>
            <a:schemeClr val="bg1">
              <a:lumMod val="75000"/>
            </a:schemeClr>
          </a:solidFill>
          <a:effectLst>
            <a:glow rad="127000">
              <a:schemeClr val="bg2">
                <a:lumMod val="50000"/>
              </a:schemeClr>
            </a:glow>
          </a:effectLst>
        </p:spPr>
        <p:txBody>
          <a:bodyPr>
            <a:normAutofit fontScale="90000"/>
          </a:bodyPr>
          <a:lstStyle/>
          <a:p>
            <a:r>
              <a:rPr lang="en-US" dirty="0">
                <a:solidFill>
                  <a:srgbClr val="FF0000"/>
                </a:solidFill>
              </a:rPr>
              <a:t>William Faulkner</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3487" y="1767949"/>
            <a:ext cx="2633010" cy="3566160"/>
          </a:xfrm>
          <a:ln w="25400">
            <a:solidFill>
              <a:schemeClr val="bg2">
                <a:lumMod val="50000"/>
              </a:schemeClr>
            </a:solidFill>
          </a:ln>
          <a:effectLst>
            <a:glow rad="127000">
              <a:schemeClr val="bg2">
                <a:lumMod val="50000"/>
              </a:schemeClr>
            </a:glow>
          </a:effectLst>
        </p:spPr>
      </p:pic>
      <p:sp>
        <p:nvSpPr>
          <p:cNvPr id="9" name="TextBox 8"/>
          <p:cNvSpPr txBox="1"/>
          <p:nvPr/>
        </p:nvSpPr>
        <p:spPr>
          <a:xfrm>
            <a:off x="2438400" y="5410201"/>
            <a:ext cx="2630214" cy="584775"/>
          </a:xfrm>
          <a:prstGeom prst="rect">
            <a:avLst/>
          </a:prstGeom>
          <a:noFill/>
        </p:spPr>
        <p:txBody>
          <a:bodyPr wrap="square" rtlCol="0">
            <a:spAutoFit/>
          </a:bodyPr>
          <a:lstStyle/>
          <a:p>
            <a:pPr algn="ctr"/>
            <a:r>
              <a:rPr lang="en-US" sz="1600" i="1" dirty="0">
                <a:solidFill>
                  <a:schemeClr val="bg1"/>
                </a:solidFill>
                <a:latin typeface="Arial" panose="020B0604020202020204" pitchFamily="34" charset="0"/>
                <a:cs typeface="Arial" panose="020B0604020202020204" pitchFamily="34" charset="0"/>
              </a:rPr>
              <a:t>From the Carl Van </a:t>
            </a:r>
            <a:r>
              <a:rPr lang="en-US" sz="1600" i="1" dirty="0" err="1">
                <a:solidFill>
                  <a:schemeClr val="bg1"/>
                </a:solidFill>
                <a:latin typeface="Arial" panose="020B0604020202020204" pitchFamily="34" charset="0"/>
                <a:cs typeface="Arial" panose="020B0604020202020204" pitchFamily="34" charset="0"/>
              </a:rPr>
              <a:t>Vechten</a:t>
            </a:r>
            <a:r>
              <a:rPr lang="en-US" sz="1600" i="1" dirty="0">
                <a:solidFill>
                  <a:schemeClr val="bg1"/>
                </a:solidFill>
                <a:latin typeface="Arial" panose="020B0604020202020204" pitchFamily="34" charset="0"/>
                <a:cs typeface="Arial" panose="020B0604020202020204" pitchFamily="34" charset="0"/>
              </a:rPr>
              <a:t> collection</a:t>
            </a:r>
          </a:p>
        </p:txBody>
      </p:sp>
      <p:sp>
        <p:nvSpPr>
          <p:cNvPr id="10" name="TextBox 9"/>
          <p:cNvSpPr txBox="1"/>
          <p:nvPr/>
        </p:nvSpPr>
        <p:spPr>
          <a:xfrm>
            <a:off x="5181600" y="1219201"/>
            <a:ext cx="5181600" cy="5293757"/>
          </a:xfrm>
          <a:prstGeom prst="rect">
            <a:avLst/>
          </a:prstGeom>
          <a:noFill/>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William Faulkner didn’t graduate from high school or college, lived in a small town in the poorest state in the nation during the Great Depression, faced financial ruin, and still managed to write multiple novels set in the imaginary world of </a:t>
            </a:r>
            <a:r>
              <a:rPr lang="en-US" sz="2600" dirty="0" err="1">
                <a:solidFill>
                  <a:schemeClr val="bg1"/>
                </a:solidFill>
                <a:latin typeface="Arial" panose="020B0604020202020204" pitchFamily="34" charset="0"/>
                <a:cs typeface="Arial" panose="020B0604020202020204" pitchFamily="34" charset="0"/>
              </a:rPr>
              <a:t>Yoknapatawpha</a:t>
            </a:r>
            <a:r>
              <a:rPr lang="en-US" sz="2600" dirty="0">
                <a:solidFill>
                  <a:schemeClr val="bg1"/>
                </a:solidFill>
                <a:latin typeface="Arial" panose="020B0604020202020204" pitchFamily="34" charset="0"/>
                <a:cs typeface="Arial" panose="020B0604020202020204" pitchFamily="34" charset="0"/>
              </a:rPr>
              <a:t> County, Mississippi, that resulted in his becoming one of the most acclaimed writers of the 20</a:t>
            </a:r>
            <a:r>
              <a:rPr lang="en-US" sz="2600" baseline="30000" dirty="0">
                <a:solidFill>
                  <a:schemeClr val="bg1"/>
                </a:solidFill>
                <a:latin typeface="Arial" panose="020B0604020202020204" pitchFamily="34" charset="0"/>
                <a:cs typeface="Arial" panose="020B0604020202020204" pitchFamily="34" charset="0"/>
              </a:rPr>
              <a:t>th</a:t>
            </a:r>
            <a:r>
              <a:rPr lang="en-US" sz="2600" dirty="0">
                <a:solidFill>
                  <a:schemeClr val="bg1"/>
                </a:solidFill>
                <a:latin typeface="Arial" panose="020B0604020202020204" pitchFamily="34" charset="0"/>
                <a:cs typeface="Arial" panose="020B0604020202020204" pitchFamily="34" charset="0"/>
              </a:rPr>
              <a:t> Century.</a:t>
            </a:r>
          </a:p>
        </p:txBody>
      </p:sp>
      <p:sp>
        <p:nvSpPr>
          <p:cNvPr id="2" name="Footer Placeholder 1"/>
          <p:cNvSpPr>
            <a:spLocks noGrp="1"/>
          </p:cNvSpPr>
          <p:nvPr>
            <p:ph type="ftr" sz="quarter" idx="11"/>
          </p:nvPr>
        </p:nvSpPr>
        <p:spPr>
          <a:xfrm>
            <a:off x="1524000" y="6400801"/>
            <a:ext cx="2895600" cy="365125"/>
          </a:xfrm>
        </p:spPr>
        <p:txBody>
          <a:bodyPr/>
          <a:lstStyle/>
          <a:p>
            <a:r>
              <a:rPr lang="en-US" dirty="0"/>
              <a:t>Copyright 2014 Dianne Mason</a:t>
            </a:r>
          </a:p>
        </p:txBody>
      </p:sp>
      <p:sp>
        <p:nvSpPr>
          <p:cNvPr id="3" name="Slide Number Placeholder 2"/>
          <p:cNvSpPr>
            <a:spLocks noGrp="1"/>
          </p:cNvSpPr>
          <p:nvPr>
            <p:ph type="sldNum" sz="quarter" idx="12"/>
          </p:nvPr>
        </p:nvSpPr>
        <p:spPr/>
        <p:txBody>
          <a:bodyPr/>
          <a:lstStyle/>
          <a:p>
            <a:fld id="{091388B0-421B-4009-9B6A-37DF25278C52}" type="slidenum">
              <a:rPr lang="en-US" smtClean="0"/>
              <a:t>42</a:t>
            </a:fld>
            <a:endParaRPr lang="en-US"/>
          </a:p>
        </p:txBody>
      </p:sp>
    </p:spTree>
    <p:extLst>
      <p:ext uri="{BB962C8B-B14F-4D97-AF65-F5344CB8AC3E}">
        <p14:creationId xmlns:p14="http://schemas.microsoft.com/office/powerpoint/2010/main" val="16087591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91388B0-421B-4009-9B6A-37DF25278C52}" type="slidenum">
              <a:rPr lang="en-US" smtClean="0"/>
              <a:t>43</a:t>
            </a:fld>
            <a:endParaRPr lang="en-US"/>
          </a:p>
        </p:txBody>
      </p:sp>
      <p:pic>
        <p:nvPicPr>
          <p:cNvPr id="2" name="xuQIZ7V9C7U"/>
          <p:cNvPicPr>
            <a:picLocks noRot="1" noChangeAspect="1"/>
          </p:cNvPicPr>
          <p:nvPr>
            <a:videoFile r:link="rId1"/>
          </p:nvPr>
        </p:nvPicPr>
        <p:blipFill>
          <a:blip r:embed="rId3"/>
          <a:stretch>
            <a:fillRect/>
          </a:stretch>
        </p:blipFill>
        <p:spPr>
          <a:xfrm>
            <a:off x="1524000" y="738187"/>
            <a:ext cx="9296400" cy="5229226"/>
          </a:xfrm>
          <a:prstGeom prst="rect">
            <a:avLst/>
          </a:prstGeom>
        </p:spPr>
      </p:pic>
      <p:sp>
        <p:nvSpPr>
          <p:cNvPr id="4" name="TextBox 3">
            <a:extLst>
              <a:ext uri="{FF2B5EF4-FFF2-40B4-BE49-F238E27FC236}">
                <a16:creationId xmlns:a16="http://schemas.microsoft.com/office/drawing/2014/main" id="{0646DE0E-1DFA-4D54-86E2-4B4748F2AC22}"/>
              </a:ext>
            </a:extLst>
          </p:cNvPr>
          <p:cNvSpPr txBox="1"/>
          <p:nvPr/>
        </p:nvSpPr>
        <p:spPr>
          <a:xfrm>
            <a:off x="0" y="136524"/>
            <a:ext cx="12192000" cy="630942"/>
          </a:xfrm>
          <a:prstGeom prst="rect">
            <a:avLst/>
          </a:prstGeom>
          <a:noFill/>
        </p:spPr>
        <p:txBody>
          <a:bodyPr wrap="square" rtlCol="0">
            <a:spAutoFit/>
          </a:bodyPr>
          <a:lstStyle/>
          <a:p>
            <a:pPr algn="ctr"/>
            <a:r>
              <a:rPr lang="en-US" sz="3500" dirty="0">
                <a:solidFill>
                  <a:srgbClr val="FF0000"/>
                </a:solidFill>
              </a:rPr>
              <a:t>Watch this…</a:t>
            </a:r>
          </a:p>
        </p:txBody>
      </p:sp>
      <p:sp>
        <p:nvSpPr>
          <p:cNvPr id="3" name="TextBox 2">
            <a:extLst>
              <a:ext uri="{FF2B5EF4-FFF2-40B4-BE49-F238E27FC236}">
                <a16:creationId xmlns:a16="http://schemas.microsoft.com/office/drawing/2014/main" id="{191B392E-E348-4BB9-90B5-ABBA208A5C3C}"/>
              </a:ext>
            </a:extLst>
          </p:cNvPr>
          <p:cNvSpPr txBox="1"/>
          <p:nvPr/>
        </p:nvSpPr>
        <p:spPr>
          <a:xfrm>
            <a:off x="457200" y="6169581"/>
            <a:ext cx="11049000" cy="369332"/>
          </a:xfrm>
          <a:prstGeom prst="rect">
            <a:avLst/>
          </a:prstGeom>
          <a:noFill/>
        </p:spPr>
        <p:txBody>
          <a:bodyPr wrap="square" rtlCol="0">
            <a:spAutoFit/>
          </a:bodyPr>
          <a:lstStyle/>
          <a:p>
            <a:pPr algn="ctr"/>
            <a:r>
              <a:rPr lang="en-US" dirty="0">
                <a:hlinkClick r:id="rId4"/>
              </a:rPr>
              <a:t>William Faulkner - Two Time </a:t>
            </a:r>
            <a:r>
              <a:rPr lang="en-US" dirty="0" err="1">
                <a:hlinkClick r:id="rId4"/>
              </a:rPr>
              <a:t>Pullitzer</a:t>
            </a:r>
            <a:r>
              <a:rPr lang="en-US" dirty="0">
                <a:hlinkClick r:id="rId4"/>
              </a:rPr>
              <a:t> Prize Winner &amp; Poet-Novelist of Mississippi | Mini Bio | BIO - YouTube</a:t>
            </a:r>
            <a:endParaRPr lang="en-US" dirty="0"/>
          </a:p>
        </p:txBody>
      </p:sp>
    </p:spTree>
    <p:extLst>
      <p:ext uri="{BB962C8B-B14F-4D97-AF65-F5344CB8AC3E}">
        <p14:creationId xmlns:p14="http://schemas.microsoft.com/office/powerpoint/2010/main" val="3350919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0"/>
            <a:ext cx="6858000" cy="762000"/>
          </a:xfrm>
          <a:solidFill>
            <a:schemeClr val="bg1">
              <a:lumMod val="75000"/>
            </a:schemeClr>
          </a:solidFill>
          <a:effectLst>
            <a:glow rad="127000">
              <a:schemeClr val="bg2">
                <a:lumMod val="50000"/>
              </a:schemeClr>
            </a:glow>
          </a:effectLst>
        </p:spPr>
        <p:txBody>
          <a:bodyPr>
            <a:normAutofit/>
          </a:bodyPr>
          <a:lstStyle/>
          <a:p>
            <a:r>
              <a:rPr lang="en-US" dirty="0">
                <a:solidFill>
                  <a:srgbClr val="FF0000"/>
                </a:solidFill>
              </a:rPr>
              <a:t>Timeline of Faulkner’s Life</a:t>
            </a:r>
          </a:p>
        </p:txBody>
      </p:sp>
      <p:sp>
        <p:nvSpPr>
          <p:cNvPr id="3" name="Content Placeholder 2"/>
          <p:cNvSpPr>
            <a:spLocks noGrp="1"/>
          </p:cNvSpPr>
          <p:nvPr>
            <p:ph sz="half" idx="1"/>
          </p:nvPr>
        </p:nvSpPr>
        <p:spPr>
          <a:ln w="25400">
            <a:solidFill>
              <a:schemeClr val="bg2">
                <a:lumMod val="50000"/>
              </a:schemeClr>
            </a:solidFill>
          </a:ln>
          <a:effectLst>
            <a:glow rad="63500">
              <a:schemeClr val="bg2">
                <a:lumMod val="50000"/>
              </a:schemeClr>
            </a:glow>
          </a:effectLst>
        </p:spPr>
        <p:txBody>
          <a:bodyPr>
            <a:normAutofit lnSpcReduction="10000"/>
          </a:bodyPr>
          <a:lstStyle/>
          <a:p>
            <a:pPr marL="457200" indent="-225425">
              <a:spcBef>
                <a:spcPts val="0"/>
              </a:spcBef>
            </a:pPr>
            <a:r>
              <a:rPr lang="en-US" sz="3000" dirty="0">
                <a:solidFill>
                  <a:schemeClr val="bg1"/>
                </a:solidFill>
                <a:latin typeface="Arial" panose="020B0604020202020204" pitchFamily="34" charset="0"/>
                <a:cs typeface="Arial" panose="020B0604020202020204" pitchFamily="34" charset="0"/>
              </a:rPr>
              <a:t>Born 9/25/1897 in New Albany, Mississippi</a:t>
            </a:r>
          </a:p>
          <a:p>
            <a:pPr marL="466725" indent="-234950">
              <a:spcBef>
                <a:spcPts val="0"/>
              </a:spcBef>
            </a:pPr>
            <a:r>
              <a:rPr lang="en-US" sz="3000" dirty="0">
                <a:solidFill>
                  <a:schemeClr val="bg2">
                    <a:lumMod val="50000"/>
                  </a:schemeClr>
                </a:solidFill>
                <a:latin typeface="Arial" panose="020B0604020202020204" pitchFamily="34" charset="0"/>
                <a:cs typeface="Arial" panose="020B0604020202020204" pitchFamily="34" charset="0"/>
              </a:rPr>
              <a:t>1918 joined British Royal Flying Corp</a:t>
            </a:r>
          </a:p>
          <a:p>
            <a:pPr marL="466725" indent="-234950">
              <a:spcBef>
                <a:spcPts val="0"/>
              </a:spcBef>
            </a:pPr>
            <a:r>
              <a:rPr lang="en-US" sz="3000" dirty="0">
                <a:solidFill>
                  <a:schemeClr val="bg1"/>
                </a:solidFill>
                <a:latin typeface="Arial" panose="020B0604020202020204" pitchFamily="34" charset="0"/>
                <a:cs typeface="Arial" panose="020B0604020202020204" pitchFamily="34" charset="0"/>
              </a:rPr>
              <a:t>1924 published a book of poetry, </a:t>
            </a:r>
            <a:r>
              <a:rPr lang="en-US" sz="3000" i="1" dirty="0">
                <a:solidFill>
                  <a:schemeClr val="bg1"/>
                </a:solidFill>
                <a:latin typeface="Arial" panose="020B0604020202020204" pitchFamily="34" charset="0"/>
                <a:cs typeface="Arial" panose="020B0604020202020204" pitchFamily="34" charset="0"/>
              </a:rPr>
              <a:t>The Marble Faun</a:t>
            </a:r>
            <a:endParaRPr lang="en-US" sz="3000" dirty="0">
              <a:solidFill>
                <a:schemeClr val="bg1"/>
              </a:solidFill>
              <a:latin typeface="Arial" panose="020B0604020202020204" pitchFamily="34" charset="0"/>
              <a:cs typeface="Arial" panose="020B0604020202020204" pitchFamily="34" charset="0"/>
            </a:endParaRPr>
          </a:p>
          <a:p>
            <a:pPr marL="466725" indent="-234950">
              <a:spcBef>
                <a:spcPts val="0"/>
              </a:spcBef>
            </a:pPr>
            <a:r>
              <a:rPr lang="en-US" sz="3000" dirty="0">
                <a:solidFill>
                  <a:schemeClr val="bg2">
                    <a:lumMod val="50000"/>
                  </a:schemeClr>
                </a:solidFill>
                <a:latin typeface="Arial" panose="020B0604020202020204" pitchFamily="34" charset="0"/>
                <a:cs typeface="Arial" panose="020B0604020202020204" pitchFamily="34" charset="0"/>
              </a:rPr>
              <a:t>1925 published first novel, </a:t>
            </a:r>
            <a:r>
              <a:rPr lang="en-US" sz="3000" i="1" dirty="0">
                <a:solidFill>
                  <a:schemeClr val="bg2">
                    <a:lumMod val="50000"/>
                  </a:schemeClr>
                </a:solidFill>
                <a:latin typeface="Arial" panose="020B0604020202020204" pitchFamily="34" charset="0"/>
                <a:cs typeface="Arial" panose="020B0604020202020204" pitchFamily="34" charset="0"/>
              </a:rPr>
              <a:t>Soldier’s Pay</a:t>
            </a:r>
            <a:endParaRPr lang="en-US" sz="3000" dirty="0">
              <a:solidFill>
                <a:schemeClr val="bg2">
                  <a:lumMod val="50000"/>
                </a:schemeClr>
              </a:solidFill>
              <a:latin typeface="Arial" panose="020B0604020202020204" pitchFamily="34" charset="0"/>
              <a:cs typeface="Arial" panose="020B0604020202020204" pitchFamily="34" charset="0"/>
            </a:endParaRPr>
          </a:p>
          <a:p>
            <a:pPr marL="466725" indent="-234950"/>
            <a:r>
              <a:rPr lang="en-US" sz="3000" dirty="0">
                <a:solidFill>
                  <a:schemeClr val="bg1"/>
                </a:solidFill>
                <a:latin typeface="Arial" panose="020B0604020202020204" pitchFamily="34" charset="0"/>
                <a:cs typeface="Arial" panose="020B0604020202020204" pitchFamily="34" charset="0"/>
              </a:rPr>
              <a:t>1930 married Estelle Oldham</a:t>
            </a:r>
          </a:p>
          <a:p>
            <a:endParaRPr lang="en-US" dirty="0"/>
          </a:p>
        </p:txBody>
      </p:sp>
      <p:sp>
        <p:nvSpPr>
          <p:cNvPr id="4" name="Content Placeholder 3"/>
          <p:cNvSpPr>
            <a:spLocks noGrp="1"/>
          </p:cNvSpPr>
          <p:nvPr>
            <p:ph sz="half" idx="2"/>
          </p:nvPr>
        </p:nvSpPr>
        <p:spPr>
          <a:noFill/>
          <a:ln w="25400">
            <a:solidFill>
              <a:schemeClr val="bg2">
                <a:lumMod val="50000"/>
              </a:schemeClr>
            </a:solidFill>
          </a:ln>
          <a:effectLst>
            <a:glow rad="63500">
              <a:schemeClr val="bg2">
                <a:lumMod val="50000"/>
              </a:schemeClr>
            </a:glow>
          </a:effectLst>
        </p:spPr>
        <p:txBody>
          <a:bodyPr>
            <a:normAutofit lnSpcReduction="10000"/>
          </a:bodyPr>
          <a:lstStyle/>
          <a:p>
            <a:pPr marL="457200" indent="-225425">
              <a:spcBef>
                <a:spcPts val="0"/>
              </a:spcBef>
            </a:pPr>
            <a:r>
              <a:rPr lang="en-US" sz="3100" dirty="0">
                <a:solidFill>
                  <a:schemeClr val="bg1"/>
                </a:solidFill>
                <a:latin typeface="Arial" panose="020B0604020202020204" pitchFamily="34" charset="0"/>
                <a:cs typeface="Arial" panose="020B0604020202020204" pitchFamily="34" charset="0"/>
              </a:rPr>
              <a:t>1929-1933 </a:t>
            </a:r>
            <a:r>
              <a:rPr lang="en-US" sz="3100" i="1" u="sng" dirty="0">
                <a:solidFill>
                  <a:schemeClr val="bg1"/>
                </a:solidFill>
                <a:latin typeface="Arial" panose="020B0604020202020204" pitchFamily="34" charset="0"/>
                <a:cs typeface="Arial" panose="020B0604020202020204" pitchFamily="34" charset="0"/>
              </a:rPr>
              <a:t>The Sound and the Fury</a:t>
            </a:r>
            <a:r>
              <a:rPr lang="en-US" sz="3100" i="1" dirty="0">
                <a:solidFill>
                  <a:schemeClr val="bg1"/>
                </a:solidFill>
                <a:latin typeface="Arial" panose="020B0604020202020204" pitchFamily="34" charset="0"/>
                <a:cs typeface="Arial" panose="020B0604020202020204" pitchFamily="34" charset="0"/>
              </a:rPr>
              <a:t>, Sanctuary, </a:t>
            </a:r>
            <a:r>
              <a:rPr lang="en-US" sz="3100" i="1" u="sng" dirty="0">
                <a:solidFill>
                  <a:schemeClr val="bg1"/>
                </a:solidFill>
                <a:latin typeface="Arial" panose="020B0604020202020204" pitchFamily="34" charset="0"/>
                <a:cs typeface="Arial" panose="020B0604020202020204" pitchFamily="34" charset="0"/>
              </a:rPr>
              <a:t>As I Lay Dying</a:t>
            </a:r>
            <a:r>
              <a:rPr lang="en-US" sz="3100" i="1" dirty="0">
                <a:solidFill>
                  <a:schemeClr val="bg1"/>
                </a:solidFill>
                <a:latin typeface="Arial" panose="020B0604020202020204" pitchFamily="34" charset="0"/>
                <a:cs typeface="Arial" panose="020B0604020202020204" pitchFamily="34" charset="0"/>
              </a:rPr>
              <a:t>, Light in August</a:t>
            </a:r>
          </a:p>
          <a:p>
            <a:pPr marL="457200" indent="-225425">
              <a:spcBef>
                <a:spcPts val="0"/>
              </a:spcBef>
            </a:pPr>
            <a:r>
              <a:rPr lang="en-US" sz="3100" dirty="0">
                <a:solidFill>
                  <a:schemeClr val="bg2">
                    <a:lumMod val="50000"/>
                  </a:schemeClr>
                </a:solidFill>
                <a:latin typeface="Arial" panose="020B0604020202020204" pitchFamily="34" charset="0"/>
                <a:cs typeface="Arial" panose="020B0604020202020204" pitchFamily="34" charset="0"/>
              </a:rPr>
              <a:t>1933 daughter Jill born</a:t>
            </a:r>
          </a:p>
          <a:p>
            <a:pPr marL="457200" indent="-225425">
              <a:spcBef>
                <a:spcPts val="0"/>
              </a:spcBef>
            </a:pPr>
            <a:r>
              <a:rPr lang="en-US" sz="3100" dirty="0">
                <a:solidFill>
                  <a:schemeClr val="bg1"/>
                </a:solidFill>
                <a:latin typeface="Arial" panose="020B0604020202020204" pitchFamily="34" charset="0"/>
                <a:cs typeface="Arial" panose="020B0604020202020204" pitchFamily="34" charset="0"/>
              </a:rPr>
              <a:t>1932-1945 screenplays</a:t>
            </a:r>
          </a:p>
          <a:p>
            <a:pPr marL="457200" indent="-225425">
              <a:spcBef>
                <a:spcPts val="0"/>
              </a:spcBef>
            </a:pPr>
            <a:r>
              <a:rPr lang="en-US" sz="3100" dirty="0">
                <a:solidFill>
                  <a:schemeClr val="bg2">
                    <a:lumMod val="50000"/>
                  </a:schemeClr>
                </a:solidFill>
                <a:latin typeface="Arial" panose="020B0604020202020204" pitchFamily="34" charset="0"/>
                <a:cs typeface="Arial" panose="020B0604020202020204" pitchFamily="34" charset="0"/>
              </a:rPr>
              <a:t>1936 </a:t>
            </a:r>
            <a:r>
              <a:rPr lang="en-US" sz="3100" i="1" dirty="0">
                <a:solidFill>
                  <a:schemeClr val="bg2">
                    <a:lumMod val="50000"/>
                  </a:schemeClr>
                </a:solidFill>
                <a:latin typeface="Arial" panose="020B0604020202020204" pitchFamily="34" charset="0"/>
                <a:cs typeface="Arial" panose="020B0604020202020204" pitchFamily="34" charset="0"/>
              </a:rPr>
              <a:t>Absalom, Absalom!</a:t>
            </a:r>
            <a:endParaRPr lang="en-US" sz="3100" dirty="0">
              <a:solidFill>
                <a:schemeClr val="bg2">
                  <a:lumMod val="50000"/>
                </a:schemeClr>
              </a:solidFill>
              <a:latin typeface="Arial" panose="020B0604020202020204" pitchFamily="34" charset="0"/>
              <a:cs typeface="Arial" panose="020B0604020202020204" pitchFamily="34" charset="0"/>
            </a:endParaRPr>
          </a:p>
          <a:p>
            <a:pPr marL="457200" indent="-225425">
              <a:spcBef>
                <a:spcPts val="0"/>
              </a:spcBef>
            </a:pPr>
            <a:r>
              <a:rPr lang="en-US" sz="3100" dirty="0">
                <a:solidFill>
                  <a:schemeClr val="bg1"/>
                </a:solidFill>
                <a:latin typeface="Arial" panose="020B0604020202020204" pitchFamily="34" charset="0"/>
                <a:cs typeface="Arial" panose="020B0604020202020204" pitchFamily="34" charset="0"/>
              </a:rPr>
              <a:t>1949 Won Nobel Prize</a:t>
            </a:r>
          </a:p>
          <a:p>
            <a:pPr marL="457200" indent="-225425">
              <a:spcBef>
                <a:spcPts val="0"/>
              </a:spcBef>
            </a:pPr>
            <a:r>
              <a:rPr lang="en-US" sz="3100" dirty="0">
                <a:solidFill>
                  <a:schemeClr val="bg2">
                    <a:lumMod val="50000"/>
                  </a:schemeClr>
                </a:solidFill>
                <a:latin typeface="Arial" panose="020B0604020202020204" pitchFamily="34" charset="0"/>
                <a:cs typeface="Arial" panose="020B0604020202020204" pitchFamily="34" charset="0"/>
              </a:rPr>
              <a:t>Died 07/06/1962</a:t>
            </a:r>
          </a:p>
          <a:p>
            <a:endParaRPr lang="en-US" dirty="0"/>
          </a:p>
        </p:txBody>
      </p:sp>
      <p:sp>
        <p:nvSpPr>
          <p:cNvPr id="5" name="Footer Placeholder 4"/>
          <p:cNvSpPr>
            <a:spLocks noGrp="1"/>
          </p:cNvSpPr>
          <p:nvPr>
            <p:ph type="ftr" sz="quarter" idx="11"/>
          </p:nvPr>
        </p:nvSpPr>
        <p:spPr/>
        <p:txBody>
          <a:bodyPr/>
          <a:lstStyle/>
          <a:p>
            <a:r>
              <a:rPr lang="en-US"/>
              <a:t>Copyright 2014 Dianne Mason</a:t>
            </a:r>
          </a:p>
        </p:txBody>
      </p:sp>
      <p:sp>
        <p:nvSpPr>
          <p:cNvPr id="6" name="Slide Number Placeholder 5"/>
          <p:cNvSpPr>
            <a:spLocks noGrp="1"/>
          </p:cNvSpPr>
          <p:nvPr>
            <p:ph type="sldNum" sz="quarter" idx="12"/>
          </p:nvPr>
        </p:nvSpPr>
        <p:spPr/>
        <p:txBody>
          <a:bodyPr/>
          <a:lstStyle/>
          <a:p>
            <a:fld id="{091388B0-421B-4009-9B6A-37DF25278C52}" type="slidenum">
              <a:rPr lang="en-US" smtClean="0"/>
              <a:t>44</a:t>
            </a:fld>
            <a:endParaRPr lang="en-US"/>
          </a:p>
        </p:txBody>
      </p:sp>
    </p:spTree>
    <p:extLst>
      <p:ext uri="{BB962C8B-B14F-4D97-AF65-F5344CB8AC3E}">
        <p14:creationId xmlns:p14="http://schemas.microsoft.com/office/powerpoint/2010/main" val="4199653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381000"/>
            <a:ext cx="8229600" cy="838200"/>
          </a:xfrm>
          <a:solidFill>
            <a:schemeClr val="bg1">
              <a:lumMod val="75000"/>
            </a:schemeClr>
          </a:solidFill>
          <a:effectLst>
            <a:glow rad="127000">
              <a:schemeClr val="bg2">
                <a:lumMod val="50000"/>
              </a:schemeClr>
            </a:glow>
          </a:effectLst>
        </p:spPr>
        <p:txBody>
          <a:bodyPr/>
          <a:lstStyle/>
          <a:p>
            <a:r>
              <a:rPr lang="en-US" dirty="0">
                <a:solidFill>
                  <a:srgbClr val="FF0000"/>
                </a:solidFill>
              </a:rPr>
              <a:t>Interesting Facts About Faulkner</a:t>
            </a:r>
          </a:p>
        </p:txBody>
      </p:sp>
      <p:sp>
        <p:nvSpPr>
          <p:cNvPr id="6" name="Content Placeholder 5"/>
          <p:cNvSpPr>
            <a:spLocks noGrp="1"/>
          </p:cNvSpPr>
          <p:nvPr>
            <p:ph idx="1"/>
          </p:nvPr>
        </p:nvSpPr>
        <p:spPr>
          <a:ln w="25400">
            <a:solidFill>
              <a:schemeClr val="bg2">
                <a:lumMod val="50000"/>
              </a:schemeClr>
            </a:solidFill>
          </a:ln>
          <a:effectLst>
            <a:glow rad="63500">
              <a:schemeClr val="bg2">
                <a:lumMod val="50000"/>
              </a:schemeClr>
            </a:glow>
          </a:effectLst>
        </p:spPr>
        <p:txBody>
          <a:bodyPr>
            <a:normAutofit/>
          </a:bodyPr>
          <a:lstStyle/>
          <a:p>
            <a:pPr indent="-234950"/>
            <a:r>
              <a:rPr lang="en-US" dirty="0">
                <a:solidFill>
                  <a:schemeClr val="bg1"/>
                </a:solidFill>
                <a:latin typeface="Arial" panose="020B0604020202020204" pitchFamily="34" charset="0"/>
                <a:cs typeface="Arial" panose="020B0604020202020204" pitchFamily="34" charset="0"/>
              </a:rPr>
              <a:t>Supported himself as a postmaster at the University of Mississippi but was fired for reading on the job</a:t>
            </a:r>
          </a:p>
          <a:p>
            <a:pPr indent="-234950"/>
            <a:r>
              <a:rPr lang="en-US" dirty="0">
                <a:solidFill>
                  <a:schemeClr val="bg2">
                    <a:lumMod val="50000"/>
                  </a:schemeClr>
                </a:solidFill>
                <a:latin typeface="Arial" panose="020B0604020202020204" pitchFamily="34" charset="0"/>
                <a:cs typeface="Arial" panose="020B0604020202020204" pitchFamily="34" charset="0"/>
              </a:rPr>
              <a:t>Was a notorious ladies man</a:t>
            </a:r>
          </a:p>
          <a:p>
            <a:pPr indent="-234950"/>
            <a:r>
              <a:rPr lang="en-US" dirty="0">
                <a:solidFill>
                  <a:schemeClr val="bg1"/>
                </a:solidFill>
                <a:latin typeface="Arial" panose="020B0604020202020204" pitchFamily="34" charset="0"/>
                <a:cs typeface="Arial" panose="020B0604020202020204" pitchFamily="34" charset="0"/>
              </a:rPr>
              <a:t>Declined a dinner invitation to the White House, saying it was “a long way to go just to eat.”</a:t>
            </a:r>
          </a:p>
          <a:p>
            <a:pPr indent="-234950"/>
            <a:r>
              <a:rPr lang="en-US" dirty="0">
                <a:solidFill>
                  <a:schemeClr val="bg2">
                    <a:lumMod val="50000"/>
                  </a:schemeClr>
                </a:solidFill>
                <a:latin typeface="Arial" panose="020B0604020202020204" pitchFamily="34" charset="0"/>
                <a:cs typeface="Arial" panose="020B0604020202020204" pitchFamily="34" charset="0"/>
              </a:rPr>
              <a:t>Wrote a short-story collection of crime fiction called </a:t>
            </a:r>
            <a:r>
              <a:rPr lang="en-US" i="1" dirty="0">
                <a:solidFill>
                  <a:schemeClr val="bg2">
                    <a:lumMod val="50000"/>
                  </a:schemeClr>
                </a:solidFill>
                <a:latin typeface="Arial" panose="020B0604020202020204" pitchFamily="34" charset="0"/>
                <a:cs typeface="Arial" panose="020B0604020202020204" pitchFamily="34" charset="0"/>
              </a:rPr>
              <a:t>A Knight’s Gambit</a:t>
            </a:r>
            <a:endParaRPr lang="en-US" dirty="0">
              <a:solidFill>
                <a:schemeClr val="bg2">
                  <a:lumMod val="50000"/>
                </a:schemeClr>
              </a:solidFill>
              <a:latin typeface="Arial" panose="020B0604020202020204" pitchFamily="34" charset="0"/>
              <a:cs typeface="Arial" panose="020B0604020202020204" pitchFamily="34" charset="0"/>
            </a:endParaRPr>
          </a:p>
          <a:p>
            <a:endParaRPr lang="en-US" dirty="0"/>
          </a:p>
        </p:txBody>
      </p:sp>
      <p:sp>
        <p:nvSpPr>
          <p:cNvPr id="2" name="Footer Placeholder 1"/>
          <p:cNvSpPr>
            <a:spLocks noGrp="1"/>
          </p:cNvSpPr>
          <p:nvPr>
            <p:ph type="ftr" sz="quarter" idx="11"/>
          </p:nvPr>
        </p:nvSpPr>
        <p:spPr/>
        <p:txBody>
          <a:bodyPr/>
          <a:lstStyle/>
          <a:p>
            <a:r>
              <a:rPr lang="en-US"/>
              <a:t>Copyright 2014 Dianne Mason</a:t>
            </a:r>
          </a:p>
        </p:txBody>
      </p:sp>
      <p:sp>
        <p:nvSpPr>
          <p:cNvPr id="3" name="Slide Number Placeholder 2"/>
          <p:cNvSpPr>
            <a:spLocks noGrp="1"/>
          </p:cNvSpPr>
          <p:nvPr>
            <p:ph type="sldNum" sz="quarter" idx="12"/>
          </p:nvPr>
        </p:nvSpPr>
        <p:spPr/>
        <p:txBody>
          <a:bodyPr/>
          <a:lstStyle/>
          <a:p>
            <a:fld id="{091388B0-421B-4009-9B6A-37DF25278C52}" type="slidenum">
              <a:rPr lang="en-US" smtClean="0"/>
              <a:t>45</a:t>
            </a:fld>
            <a:endParaRPr lang="en-US"/>
          </a:p>
        </p:txBody>
      </p:sp>
    </p:spTree>
    <p:extLst>
      <p:ext uri="{BB962C8B-B14F-4D97-AF65-F5344CB8AC3E}">
        <p14:creationId xmlns:p14="http://schemas.microsoft.com/office/powerpoint/2010/main" val="2012862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91388B0-421B-4009-9B6A-37DF25278C52}" type="slidenum">
              <a:rPr lang="en-US" smtClean="0"/>
              <a:t>46</a:t>
            </a:fld>
            <a:endParaRPr lang="en-US"/>
          </a:p>
        </p:txBody>
      </p:sp>
      <p:pic>
        <p:nvPicPr>
          <p:cNvPr id="5122" name="Picture 2" descr="Image result for faulkner house in oxford 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576" y="200893"/>
            <a:ext cx="8302625" cy="59026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65100" y="5934670"/>
            <a:ext cx="7061805" cy="92333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Rowan Oak- Oxford, MS</a:t>
            </a:r>
          </a:p>
        </p:txBody>
      </p:sp>
    </p:spTree>
    <p:extLst>
      <p:ext uri="{BB962C8B-B14F-4D97-AF65-F5344CB8AC3E}">
        <p14:creationId xmlns:p14="http://schemas.microsoft.com/office/powerpoint/2010/main" val="12776966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1981200" y="609600"/>
            <a:ext cx="8229600" cy="5638800"/>
          </a:xfrm>
          <a:ln w="31750">
            <a:solidFill>
              <a:schemeClr val="bg2">
                <a:lumMod val="50000"/>
              </a:schemeClr>
            </a:solidFill>
          </a:ln>
          <a:effectLst>
            <a:glow rad="63500">
              <a:schemeClr val="bg2">
                <a:lumMod val="50000"/>
              </a:schemeClr>
            </a:glow>
          </a:effectLst>
        </p:spPr>
        <p:txBody>
          <a:bodyPr>
            <a:noAutofit/>
          </a:bodyPr>
          <a:lstStyle/>
          <a:p>
            <a:pPr marL="61913" indent="0">
              <a:buNone/>
            </a:pPr>
            <a:r>
              <a:rPr lang="en-US" dirty="0">
                <a:solidFill>
                  <a:schemeClr val="bg1"/>
                </a:solidFill>
                <a:latin typeface="Arial" panose="020B0604020202020204" pitchFamily="34" charset="0"/>
                <a:cs typeface="Arial" panose="020B0604020202020204" pitchFamily="34" charset="0"/>
              </a:rPr>
              <a:t>Faulkner’s writing, filled with the sights, sounds, and smells of the South and populated with vivid, unforgettable characters examines the distinctive frame of mind of the people in that place and time. </a:t>
            </a:r>
          </a:p>
          <a:p>
            <a:pPr marL="61913" indent="0">
              <a:buNone/>
            </a:pPr>
            <a:endParaRPr lang="en-US" sz="1600" dirty="0">
              <a:solidFill>
                <a:schemeClr val="bg1"/>
              </a:solidFill>
              <a:latin typeface="Arial" panose="020B0604020202020204" pitchFamily="34" charset="0"/>
              <a:cs typeface="Arial" panose="020B0604020202020204" pitchFamily="34" charset="0"/>
            </a:endParaRPr>
          </a:p>
          <a:p>
            <a:pPr marL="61913" indent="0">
              <a:buNone/>
            </a:pPr>
            <a:r>
              <a:rPr lang="en-US" dirty="0">
                <a:solidFill>
                  <a:schemeClr val="bg1"/>
                </a:solidFill>
                <a:latin typeface="Arial" panose="020B0604020202020204" pitchFamily="34" charset="0"/>
                <a:cs typeface="Arial" panose="020B0604020202020204" pitchFamily="34" charset="0"/>
              </a:rPr>
              <a:t>Yet, his characters are universal in their struggle with what he called in his Nobel Prize speech, “the old verities and truths of the heart…love and honor and pity and pride and compassion and sacrifice.”</a:t>
            </a:r>
          </a:p>
        </p:txBody>
      </p:sp>
      <p:sp>
        <p:nvSpPr>
          <p:cNvPr id="2" name="Footer Placeholder 1"/>
          <p:cNvSpPr>
            <a:spLocks noGrp="1"/>
          </p:cNvSpPr>
          <p:nvPr>
            <p:ph type="ftr" sz="quarter" idx="11"/>
          </p:nvPr>
        </p:nvSpPr>
        <p:spPr/>
        <p:txBody>
          <a:bodyPr/>
          <a:lstStyle/>
          <a:p>
            <a:r>
              <a:rPr lang="en-US"/>
              <a:t>Copyright 2014 Dianne Mason</a:t>
            </a:r>
          </a:p>
        </p:txBody>
      </p:sp>
      <p:sp>
        <p:nvSpPr>
          <p:cNvPr id="3" name="Slide Number Placeholder 2"/>
          <p:cNvSpPr>
            <a:spLocks noGrp="1"/>
          </p:cNvSpPr>
          <p:nvPr>
            <p:ph type="sldNum" sz="quarter" idx="12"/>
          </p:nvPr>
        </p:nvSpPr>
        <p:spPr/>
        <p:txBody>
          <a:bodyPr/>
          <a:lstStyle/>
          <a:p>
            <a:fld id="{091388B0-421B-4009-9B6A-37DF25278C52}" type="slidenum">
              <a:rPr lang="en-US" smtClean="0"/>
              <a:t>47</a:t>
            </a:fld>
            <a:endParaRPr lang="en-US"/>
          </a:p>
        </p:txBody>
      </p:sp>
    </p:spTree>
    <p:extLst>
      <p:ext uri="{BB962C8B-B14F-4D97-AF65-F5344CB8AC3E}">
        <p14:creationId xmlns:p14="http://schemas.microsoft.com/office/powerpoint/2010/main" val="2099867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7315200" cy="609600"/>
          </a:xfrm>
          <a:solidFill>
            <a:schemeClr val="bg1">
              <a:lumMod val="75000"/>
            </a:schemeClr>
          </a:solidFill>
          <a:effectLst>
            <a:glow rad="127000">
              <a:schemeClr val="bg2">
                <a:lumMod val="50000"/>
              </a:schemeClr>
            </a:glow>
          </a:effectLst>
        </p:spPr>
        <p:txBody>
          <a:bodyPr>
            <a:normAutofit fontScale="90000"/>
          </a:bodyPr>
          <a:lstStyle/>
          <a:p>
            <a:r>
              <a:rPr lang="en-US" dirty="0">
                <a:solidFill>
                  <a:srgbClr val="FF0000"/>
                </a:solidFill>
              </a:rPr>
              <a:t>Flannery O’Connor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79411" y="1752600"/>
            <a:ext cx="2590801" cy="2000896"/>
          </a:xfrm>
          <a:ln w="25400">
            <a:solidFill>
              <a:schemeClr val="bg2">
                <a:lumMod val="50000"/>
              </a:schemeClr>
            </a:solidFill>
          </a:ln>
          <a:effectLst>
            <a:glow rad="127000">
              <a:schemeClr val="bg2">
                <a:lumMod val="50000"/>
              </a:schemeClr>
            </a:glow>
          </a:effectLst>
        </p:spPr>
      </p:pic>
      <p:sp>
        <p:nvSpPr>
          <p:cNvPr id="9" name="TextBox 8"/>
          <p:cNvSpPr txBox="1"/>
          <p:nvPr/>
        </p:nvSpPr>
        <p:spPr>
          <a:xfrm>
            <a:off x="2057400" y="1295400"/>
            <a:ext cx="5638800" cy="2677656"/>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Flannery O’Connor, considered one of America’s greatest writers, produced only two short novels, two </a:t>
            </a:r>
            <a:r>
              <a:rPr lang="en-US" sz="2800" i="1" dirty="0">
                <a:solidFill>
                  <a:schemeClr val="bg1"/>
                </a:solidFill>
                <a:latin typeface="Arial" panose="020B0604020202020204" pitchFamily="34" charset="0"/>
                <a:cs typeface="Arial" panose="020B0604020202020204" pitchFamily="34" charset="0"/>
              </a:rPr>
              <a:t>collections of short stories, a</a:t>
            </a:r>
            <a:r>
              <a:rPr lang="en-US" sz="2800" dirty="0">
                <a:solidFill>
                  <a:schemeClr val="bg1"/>
                </a:solidFill>
                <a:latin typeface="Arial" panose="020B0604020202020204" pitchFamily="34" charset="0"/>
                <a:cs typeface="Arial" panose="020B0604020202020204" pitchFamily="34" charset="0"/>
              </a:rPr>
              <a:t>nd a number of essays and letters. A staunch Catholic and an</a:t>
            </a:r>
          </a:p>
        </p:txBody>
      </p:sp>
      <p:sp>
        <p:nvSpPr>
          <p:cNvPr id="12" name="TextBox 11"/>
          <p:cNvSpPr txBox="1"/>
          <p:nvPr/>
        </p:nvSpPr>
        <p:spPr>
          <a:xfrm>
            <a:off x="2057400" y="3810000"/>
            <a:ext cx="8175356" cy="2677656"/>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unabashedly ardent believer, she wrote of marginalized people in unknown rural areas who encounter God’s grace in the face of grotesque events such as murder, bigotry, and madness. She called it “the action of grace in territory held largely by the devil.”</a:t>
            </a:r>
          </a:p>
        </p:txBody>
      </p:sp>
      <p:sp>
        <p:nvSpPr>
          <p:cNvPr id="3" name="Footer Placeholder 2"/>
          <p:cNvSpPr>
            <a:spLocks noGrp="1"/>
          </p:cNvSpPr>
          <p:nvPr>
            <p:ph type="ftr" sz="quarter" idx="11"/>
          </p:nvPr>
        </p:nvSpPr>
        <p:spPr/>
        <p:txBody>
          <a:bodyPr/>
          <a:lstStyle/>
          <a:p>
            <a:r>
              <a:rPr lang="en-US" dirty="0"/>
              <a:t>Copyright 2014 Dianne Mason</a:t>
            </a:r>
          </a:p>
        </p:txBody>
      </p:sp>
      <p:sp>
        <p:nvSpPr>
          <p:cNvPr id="5" name="Slide Number Placeholder 4"/>
          <p:cNvSpPr>
            <a:spLocks noGrp="1"/>
          </p:cNvSpPr>
          <p:nvPr>
            <p:ph type="sldNum" sz="quarter" idx="12"/>
          </p:nvPr>
        </p:nvSpPr>
        <p:spPr/>
        <p:txBody>
          <a:bodyPr/>
          <a:lstStyle/>
          <a:p>
            <a:fld id="{091388B0-421B-4009-9B6A-37DF25278C52}" type="slidenum">
              <a:rPr lang="en-US" smtClean="0"/>
              <a:t>48</a:t>
            </a:fld>
            <a:endParaRPr lang="en-US"/>
          </a:p>
        </p:txBody>
      </p:sp>
    </p:spTree>
    <p:extLst>
      <p:ext uri="{BB962C8B-B14F-4D97-AF65-F5344CB8AC3E}">
        <p14:creationId xmlns:p14="http://schemas.microsoft.com/office/powerpoint/2010/main" val="20872558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7315200" cy="609600"/>
          </a:xfrm>
          <a:solidFill>
            <a:schemeClr val="bg1">
              <a:lumMod val="75000"/>
            </a:schemeClr>
          </a:solidFill>
          <a:effectLst>
            <a:glow rad="127000">
              <a:schemeClr val="bg2">
                <a:lumMod val="50000"/>
              </a:schemeClr>
            </a:glow>
          </a:effectLst>
        </p:spPr>
        <p:txBody>
          <a:bodyPr>
            <a:normAutofit fontScale="90000"/>
          </a:bodyPr>
          <a:lstStyle/>
          <a:p>
            <a:r>
              <a:rPr lang="en-US" dirty="0">
                <a:solidFill>
                  <a:srgbClr val="FF0000"/>
                </a:solidFill>
              </a:rPr>
              <a:t>Flannery O’Connor- Watch this…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79411" y="1752600"/>
            <a:ext cx="2590801" cy="2000896"/>
          </a:xfrm>
          <a:ln w="25400">
            <a:solidFill>
              <a:schemeClr val="bg2">
                <a:lumMod val="50000"/>
              </a:schemeClr>
            </a:solidFill>
          </a:ln>
          <a:effectLst>
            <a:glow rad="127000">
              <a:schemeClr val="bg2">
                <a:lumMod val="50000"/>
              </a:schemeClr>
            </a:glow>
          </a:effectLst>
        </p:spPr>
      </p:pic>
      <p:sp>
        <p:nvSpPr>
          <p:cNvPr id="9" name="TextBox 8"/>
          <p:cNvSpPr txBox="1"/>
          <p:nvPr/>
        </p:nvSpPr>
        <p:spPr>
          <a:xfrm>
            <a:off x="1295400" y="2120205"/>
            <a:ext cx="5638800" cy="1384995"/>
          </a:xfrm>
          <a:prstGeom prst="rect">
            <a:avLst/>
          </a:prstGeom>
          <a:noFill/>
        </p:spPr>
        <p:txBody>
          <a:bodyPr wrap="square" rtlCol="0">
            <a:spAutoFit/>
          </a:bodyPr>
          <a:lstStyle/>
          <a:p>
            <a:r>
              <a:rPr lang="en-US" sz="2800" dirty="0">
                <a:hlinkClick r:id="rId3"/>
              </a:rPr>
              <a:t>https://www.pbs.org/video/religion-ethics-newsweekly-flannery-oconnor/</a:t>
            </a:r>
            <a:endParaRPr lang="en-US" sz="2800" dirty="0">
              <a:solidFill>
                <a:schemeClr val="bg1"/>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n-US"/>
              <a:t>Copyright 2014 Dianne Mason</a:t>
            </a:r>
          </a:p>
        </p:txBody>
      </p:sp>
      <p:sp>
        <p:nvSpPr>
          <p:cNvPr id="5" name="Slide Number Placeholder 4"/>
          <p:cNvSpPr>
            <a:spLocks noGrp="1"/>
          </p:cNvSpPr>
          <p:nvPr>
            <p:ph type="sldNum" sz="quarter" idx="12"/>
          </p:nvPr>
        </p:nvSpPr>
        <p:spPr/>
        <p:txBody>
          <a:bodyPr/>
          <a:lstStyle/>
          <a:p>
            <a:fld id="{091388B0-421B-4009-9B6A-37DF25278C52}" type="slidenum">
              <a:rPr lang="en-US" smtClean="0"/>
              <a:t>49</a:t>
            </a:fld>
            <a:endParaRPr lang="en-US"/>
          </a:p>
        </p:txBody>
      </p:sp>
    </p:spTree>
    <p:extLst>
      <p:ext uri="{BB962C8B-B14F-4D97-AF65-F5344CB8AC3E}">
        <p14:creationId xmlns:p14="http://schemas.microsoft.com/office/powerpoint/2010/main" val="2550745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91388B0-421B-4009-9B6A-37DF25278C52}" type="slidenum">
              <a:rPr lang="en-US" smtClean="0"/>
              <a:t>5</a:t>
            </a:fld>
            <a:endParaRPr lang="en-US"/>
          </a:p>
        </p:txBody>
      </p:sp>
      <p:sp>
        <p:nvSpPr>
          <p:cNvPr id="4" name="TextBox 3"/>
          <p:cNvSpPr txBox="1"/>
          <p:nvPr/>
        </p:nvSpPr>
        <p:spPr>
          <a:xfrm>
            <a:off x="152400" y="1295400"/>
            <a:ext cx="11811000" cy="3323987"/>
          </a:xfrm>
          <a:prstGeom prst="rect">
            <a:avLst/>
          </a:prstGeom>
          <a:noFill/>
        </p:spPr>
        <p:txBody>
          <a:bodyPr wrap="square" rtlCol="0">
            <a:spAutoFit/>
          </a:bodyPr>
          <a:lstStyle/>
          <a:p>
            <a:pPr algn="ctr"/>
            <a:r>
              <a:rPr lang="en-US" sz="7000" dirty="0">
                <a:solidFill>
                  <a:srgbClr val="FF0000"/>
                </a:solidFill>
                <a:latin typeface="Adequate" panose="02000000000000000000" pitchFamily="2" charset="0"/>
              </a:rPr>
              <a:t>What comes to mind when you hear the word “goth”? </a:t>
            </a:r>
          </a:p>
        </p:txBody>
      </p:sp>
    </p:spTree>
    <p:extLst>
      <p:ext uri="{BB962C8B-B14F-4D97-AF65-F5344CB8AC3E}">
        <p14:creationId xmlns:p14="http://schemas.microsoft.com/office/powerpoint/2010/main" val="9738150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868362"/>
          </a:xfrm>
          <a:solidFill>
            <a:schemeClr val="bg1">
              <a:lumMod val="75000"/>
            </a:schemeClr>
          </a:solidFill>
          <a:effectLst>
            <a:glow rad="127000">
              <a:schemeClr val="bg2">
                <a:lumMod val="50000"/>
              </a:schemeClr>
            </a:glow>
          </a:effectLst>
        </p:spPr>
        <p:txBody>
          <a:bodyPr/>
          <a:lstStyle/>
          <a:p>
            <a:r>
              <a:rPr lang="en-US" dirty="0">
                <a:solidFill>
                  <a:srgbClr val="FF0000"/>
                </a:solidFill>
              </a:rPr>
              <a:t>Facts About Flannery O’Connor</a:t>
            </a:r>
          </a:p>
        </p:txBody>
      </p:sp>
      <p:sp>
        <p:nvSpPr>
          <p:cNvPr id="5" name="Content Placeholder 4"/>
          <p:cNvSpPr>
            <a:spLocks noGrp="1"/>
          </p:cNvSpPr>
          <p:nvPr>
            <p:ph sz="half" idx="1"/>
          </p:nvPr>
        </p:nvSpPr>
        <p:spPr>
          <a:ln w="25400">
            <a:solidFill>
              <a:schemeClr val="bg2">
                <a:lumMod val="50000"/>
              </a:schemeClr>
            </a:solidFill>
          </a:ln>
          <a:effectLst>
            <a:glow rad="63500">
              <a:schemeClr val="bg2">
                <a:lumMod val="50000"/>
              </a:schemeClr>
            </a:glow>
          </a:effectLst>
        </p:spPr>
        <p:txBody>
          <a:bodyPr>
            <a:normAutofit/>
          </a:bodyPr>
          <a:lstStyle/>
          <a:p>
            <a:r>
              <a:rPr lang="en-US" sz="2600" dirty="0">
                <a:solidFill>
                  <a:schemeClr val="bg1"/>
                </a:solidFill>
                <a:latin typeface="Arial" panose="020B0604020202020204" pitchFamily="34" charset="0"/>
                <a:cs typeface="Arial" panose="020B0604020202020204" pitchFamily="34" charset="0"/>
              </a:rPr>
              <a:t>Born 03/25/1925 in Savannah, Georgia</a:t>
            </a:r>
          </a:p>
          <a:p>
            <a:r>
              <a:rPr lang="en-US" sz="2600" dirty="0">
                <a:solidFill>
                  <a:schemeClr val="bg2">
                    <a:lumMod val="50000"/>
                  </a:schemeClr>
                </a:solidFill>
                <a:latin typeface="Arial" panose="020B0604020202020204" pitchFamily="34" charset="0"/>
                <a:cs typeface="Arial" panose="020B0604020202020204" pitchFamily="34" charset="0"/>
              </a:rPr>
              <a:t>Graduated 1945 from Georgia State College for Women and in 1947 from University of Iowa</a:t>
            </a:r>
          </a:p>
          <a:p>
            <a:r>
              <a:rPr lang="en-US" sz="2600" dirty="0">
                <a:solidFill>
                  <a:schemeClr val="bg1"/>
                </a:solidFill>
                <a:latin typeface="Arial" panose="020B0604020202020204" pitchFamily="34" charset="0"/>
                <a:cs typeface="Arial" panose="020B0604020202020204" pitchFamily="34" charset="0"/>
              </a:rPr>
              <a:t>1952 First novel </a:t>
            </a:r>
            <a:r>
              <a:rPr lang="en-US" sz="2600" i="1" dirty="0">
                <a:solidFill>
                  <a:schemeClr val="bg1"/>
                </a:solidFill>
                <a:latin typeface="Arial" panose="020B0604020202020204" pitchFamily="34" charset="0"/>
                <a:cs typeface="Arial" panose="020B0604020202020204" pitchFamily="34" charset="0"/>
              </a:rPr>
              <a:t>Wise Blood</a:t>
            </a:r>
          </a:p>
          <a:p>
            <a:endParaRPr lang="en-US" dirty="0"/>
          </a:p>
        </p:txBody>
      </p:sp>
      <p:sp>
        <p:nvSpPr>
          <p:cNvPr id="6" name="Content Placeholder 5"/>
          <p:cNvSpPr>
            <a:spLocks noGrp="1"/>
          </p:cNvSpPr>
          <p:nvPr>
            <p:ph sz="half" idx="2"/>
          </p:nvPr>
        </p:nvSpPr>
        <p:spPr>
          <a:ln w="25400">
            <a:solidFill>
              <a:schemeClr val="bg2">
                <a:lumMod val="50000"/>
              </a:schemeClr>
            </a:solidFill>
          </a:ln>
          <a:effectLst>
            <a:glow rad="63500">
              <a:schemeClr val="bg2">
                <a:lumMod val="50000"/>
              </a:schemeClr>
            </a:glow>
          </a:effectLst>
        </p:spPr>
        <p:txBody>
          <a:bodyPr>
            <a:normAutofit/>
          </a:bodyPr>
          <a:lstStyle/>
          <a:p>
            <a:r>
              <a:rPr lang="en-US" sz="2600" dirty="0">
                <a:solidFill>
                  <a:schemeClr val="bg1"/>
                </a:solidFill>
                <a:latin typeface="Arial" panose="020B0604020202020204" pitchFamily="34" charset="0"/>
                <a:cs typeface="Arial" panose="020B0604020202020204" pitchFamily="34" charset="0"/>
              </a:rPr>
              <a:t>Her personal symbol was a peacock -funny-looking and awkward yet transfigured when it showed its tail, it’s most unique and striking feature.</a:t>
            </a:r>
          </a:p>
          <a:p>
            <a:r>
              <a:rPr lang="en-US" sz="2600" dirty="0">
                <a:solidFill>
                  <a:schemeClr val="bg2">
                    <a:lumMod val="50000"/>
                  </a:schemeClr>
                </a:solidFill>
                <a:latin typeface="Arial" panose="020B0604020202020204" pitchFamily="34" charset="0"/>
                <a:cs typeface="Arial" panose="020B0604020202020204" pitchFamily="34" charset="0"/>
              </a:rPr>
              <a:t>Believed racism was the curse of the South and a failure by white Christians</a:t>
            </a:r>
          </a:p>
          <a:p>
            <a:r>
              <a:rPr lang="en-US" sz="2600" dirty="0">
                <a:solidFill>
                  <a:schemeClr val="bg1"/>
                </a:solidFill>
                <a:latin typeface="Arial" panose="020B0604020202020204" pitchFamily="34" charset="0"/>
                <a:cs typeface="Arial" panose="020B0604020202020204" pitchFamily="34" charset="0"/>
              </a:rPr>
              <a:t>Died of Lupus 08/03/1964</a:t>
            </a:r>
          </a:p>
          <a:p>
            <a:endParaRPr lang="en-US" dirty="0"/>
          </a:p>
        </p:txBody>
      </p:sp>
      <p:sp>
        <p:nvSpPr>
          <p:cNvPr id="3" name="Slide Number Placeholder 2"/>
          <p:cNvSpPr>
            <a:spLocks noGrp="1"/>
          </p:cNvSpPr>
          <p:nvPr>
            <p:ph type="sldNum" sz="quarter" idx="12"/>
          </p:nvPr>
        </p:nvSpPr>
        <p:spPr/>
        <p:txBody>
          <a:bodyPr/>
          <a:lstStyle/>
          <a:p>
            <a:fld id="{091388B0-421B-4009-9B6A-37DF25278C52}" type="slidenum">
              <a:rPr lang="en-US" smtClean="0"/>
              <a:t>50</a:t>
            </a:fld>
            <a:endParaRPr lang="en-US"/>
          </a:p>
        </p:txBody>
      </p:sp>
    </p:spTree>
    <p:extLst>
      <p:ext uri="{BB962C8B-B14F-4D97-AF65-F5344CB8AC3E}">
        <p14:creationId xmlns:p14="http://schemas.microsoft.com/office/powerpoint/2010/main" val="28161183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868362"/>
          </a:xfrm>
          <a:solidFill>
            <a:schemeClr val="bg1">
              <a:lumMod val="75000"/>
            </a:schemeClr>
          </a:solidFill>
          <a:effectLst>
            <a:glow rad="127000">
              <a:schemeClr val="bg2">
                <a:lumMod val="50000"/>
              </a:schemeClr>
            </a:glow>
          </a:effectLst>
        </p:spPr>
        <p:txBody>
          <a:bodyPr/>
          <a:lstStyle/>
          <a:p>
            <a:r>
              <a:rPr lang="en-US" dirty="0">
                <a:solidFill>
                  <a:srgbClr val="FF0000"/>
                </a:solidFill>
              </a:rPr>
              <a:t>“A Good Man Is Hard to Find”</a:t>
            </a:r>
          </a:p>
        </p:txBody>
      </p:sp>
      <p:sp>
        <p:nvSpPr>
          <p:cNvPr id="3" name="Slide Number Placeholder 2"/>
          <p:cNvSpPr>
            <a:spLocks noGrp="1"/>
          </p:cNvSpPr>
          <p:nvPr>
            <p:ph type="sldNum" sz="quarter" idx="12"/>
          </p:nvPr>
        </p:nvSpPr>
        <p:spPr/>
        <p:txBody>
          <a:bodyPr/>
          <a:lstStyle/>
          <a:p>
            <a:fld id="{091388B0-421B-4009-9B6A-37DF25278C52}" type="slidenum">
              <a:rPr lang="en-US" smtClean="0"/>
              <a:t>51</a:t>
            </a:fld>
            <a:endParaRPr lang="en-US"/>
          </a:p>
        </p:txBody>
      </p:sp>
      <p:sp>
        <p:nvSpPr>
          <p:cNvPr id="10" name="Rectangle 9">
            <a:extLst>
              <a:ext uri="{FF2B5EF4-FFF2-40B4-BE49-F238E27FC236}">
                <a16:creationId xmlns:a16="http://schemas.microsoft.com/office/drawing/2014/main" id="{44A676FE-EA67-4310-9E5B-FF9FE8FBE12F}"/>
              </a:ext>
            </a:extLst>
          </p:cNvPr>
          <p:cNvSpPr/>
          <p:nvPr/>
        </p:nvSpPr>
        <p:spPr>
          <a:xfrm>
            <a:off x="0" y="3712458"/>
            <a:ext cx="12192000" cy="630942"/>
          </a:xfrm>
          <a:prstGeom prst="rect">
            <a:avLst/>
          </a:prstGeom>
        </p:spPr>
        <p:txBody>
          <a:bodyPr wrap="square">
            <a:spAutoFit/>
          </a:bodyPr>
          <a:lstStyle/>
          <a:p>
            <a:pPr algn="ctr"/>
            <a:r>
              <a:rPr lang="en-US" sz="3500" dirty="0">
                <a:hlinkClick r:id="rId2"/>
              </a:rPr>
              <a:t>https://www.youtube.com/watch?v=hrGq07Vs848</a:t>
            </a:r>
            <a:endParaRPr lang="en-US" sz="3500" dirty="0"/>
          </a:p>
        </p:txBody>
      </p:sp>
      <p:sp>
        <p:nvSpPr>
          <p:cNvPr id="11" name="TextBox 10">
            <a:extLst>
              <a:ext uri="{FF2B5EF4-FFF2-40B4-BE49-F238E27FC236}">
                <a16:creationId xmlns:a16="http://schemas.microsoft.com/office/drawing/2014/main" id="{5525CCEA-F535-45D8-B38C-5AAC825A1F18}"/>
              </a:ext>
            </a:extLst>
          </p:cNvPr>
          <p:cNvSpPr txBox="1"/>
          <p:nvPr/>
        </p:nvSpPr>
        <p:spPr>
          <a:xfrm>
            <a:off x="1600200" y="2133600"/>
            <a:ext cx="9144000" cy="784830"/>
          </a:xfrm>
          <a:prstGeom prst="rect">
            <a:avLst/>
          </a:prstGeom>
          <a:noFill/>
        </p:spPr>
        <p:txBody>
          <a:bodyPr wrap="square" rtlCol="0">
            <a:spAutoFit/>
          </a:bodyPr>
          <a:lstStyle/>
          <a:p>
            <a:pPr algn="ctr"/>
            <a:r>
              <a:rPr lang="en-US" sz="4500" dirty="0">
                <a:solidFill>
                  <a:srgbClr val="FF0000"/>
                </a:solidFill>
              </a:rPr>
              <a:t>Audio Reading</a:t>
            </a:r>
          </a:p>
        </p:txBody>
      </p:sp>
    </p:spTree>
    <p:extLst>
      <p:ext uri="{BB962C8B-B14F-4D97-AF65-F5344CB8AC3E}">
        <p14:creationId xmlns:p14="http://schemas.microsoft.com/office/powerpoint/2010/main" val="39217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Image result for goth"/>
          <p:cNvPicPr>
            <a:picLocks noChangeAspect="1" noChangeArrowheads="1"/>
          </p:cNvPicPr>
          <p:nvPr/>
        </p:nvPicPr>
        <p:blipFill rotWithShape="1">
          <a:blip r:embed="rId2">
            <a:extLst>
              <a:ext uri="{28A0092B-C50C-407E-A947-70E740481C1C}">
                <a14:useLocalDpi xmlns:a14="http://schemas.microsoft.com/office/drawing/2010/main" val="0"/>
              </a:ext>
            </a:extLst>
          </a:blip>
          <a:srcRect t="16333" r="-3" b="11997"/>
          <a:stretch/>
        </p:blipFill>
        <p:spPr bwMode="auto">
          <a:xfrm>
            <a:off x="321730" y="321732"/>
            <a:ext cx="5728548" cy="30791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goth"/>
          <p:cNvPicPr>
            <a:picLocks noChangeAspect="1" noChangeArrowheads="1"/>
          </p:cNvPicPr>
          <p:nvPr/>
        </p:nvPicPr>
        <p:blipFill rotWithShape="1">
          <a:blip r:embed="rId3">
            <a:extLst>
              <a:ext uri="{28A0092B-C50C-407E-A947-70E740481C1C}">
                <a14:useLocalDpi xmlns:a14="http://schemas.microsoft.com/office/drawing/2010/main" val="0"/>
              </a:ext>
            </a:extLst>
          </a:blip>
          <a:srcRect t="5437" r="-3" b="-3"/>
          <a:stretch/>
        </p:blipFill>
        <p:spPr bwMode="auto">
          <a:xfrm>
            <a:off x="321730" y="3489158"/>
            <a:ext cx="5728548" cy="30471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billie eilish">
            <a:extLst>
              <a:ext uri="{FF2B5EF4-FFF2-40B4-BE49-F238E27FC236}">
                <a16:creationId xmlns:a16="http://schemas.microsoft.com/office/drawing/2014/main" id="{CB7456A7-1AB6-4138-9D2A-F25689E013B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 b="27586"/>
          <a:stretch/>
        </p:blipFill>
        <p:spPr bwMode="auto">
          <a:xfrm>
            <a:off x="6141723" y="321732"/>
            <a:ext cx="5728547" cy="621453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10917767" y="6557043"/>
            <a:ext cx="952499" cy="274320"/>
          </a:xfrm>
        </p:spPr>
        <p:txBody>
          <a:bodyPr>
            <a:normAutofit/>
          </a:bodyPr>
          <a:lstStyle/>
          <a:p>
            <a:pPr>
              <a:spcAft>
                <a:spcPts val="600"/>
              </a:spcAft>
            </a:pPr>
            <a:fld id="{091388B0-421B-4009-9B6A-37DF25278C52}" type="slidenum">
              <a:rPr lang="en-US" smtClean="0"/>
              <a:pPr>
                <a:spcAft>
                  <a:spcPts val="600"/>
                </a:spcAft>
              </a:pPr>
              <a:t>6</a:t>
            </a:fld>
            <a:endParaRPr lang="en-US"/>
          </a:p>
        </p:txBody>
      </p:sp>
    </p:spTree>
    <p:extLst>
      <p:ext uri="{BB962C8B-B14F-4D97-AF65-F5344CB8AC3E}">
        <p14:creationId xmlns:p14="http://schemas.microsoft.com/office/powerpoint/2010/main" val="293435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91388B0-421B-4009-9B6A-37DF25278C52}" type="slidenum">
              <a:rPr lang="en-US" smtClean="0"/>
              <a:t>7</a:t>
            </a:fld>
            <a:endParaRPr lang="en-US"/>
          </a:p>
        </p:txBody>
      </p:sp>
      <p:pic>
        <p:nvPicPr>
          <p:cNvPr id="2" name="fiCILFgpPRY"/>
          <p:cNvPicPr>
            <a:picLocks noRot="1" noChangeAspect="1"/>
          </p:cNvPicPr>
          <p:nvPr>
            <a:videoFile r:link="rId1"/>
          </p:nvPr>
        </p:nvPicPr>
        <p:blipFill>
          <a:blip r:embed="rId3"/>
          <a:stretch>
            <a:fillRect/>
          </a:stretch>
        </p:blipFill>
        <p:spPr>
          <a:xfrm>
            <a:off x="1905000" y="1071562"/>
            <a:ext cx="8382000" cy="4714876"/>
          </a:xfrm>
          <a:prstGeom prst="rect">
            <a:avLst/>
          </a:prstGeom>
        </p:spPr>
      </p:pic>
      <p:sp>
        <p:nvSpPr>
          <p:cNvPr id="4" name="TextBox 3">
            <a:extLst>
              <a:ext uri="{FF2B5EF4-FFF2-40B4-BE49-F238E27FC236}">
                <a16:creationId xmlns:a16="http://schemas.microsoft.com/office/drawing/2014/main" id="{757202E2-E7B8-40E9-A8A2-3DFF329B8A03}"/>
              </a:ext>
            </a:extLst>
          </p:cNvPr>
          <p:cNvSpPr txBox="1"/>
          <p:nvPr/>
        </p:nvSpPr>
        <p:spPr>
          <a:xfrm>
            <a:off x="1257300" y="186178"/>
            <a:ext cx="9677400" cy="630942"/>
          </a:xfrm>
          <a:prstGeom prst="rect">
            <a:avLst/>
          </a:prstGeom>
          <a:noFill/>
        </p:spPr>
        <p:txBody>
          <a:bodyPr wrap="square" rtlCol="0">
            <a:spAutoFit/>
          </a:bodyPr>
          <a:lstStyle/>
          <a:p>
            <a:pPr algn="ctr"/>
            <a:r>
              <a:rPr lang="en-US" sz="3500" u="sng" dirty="0">
                <a:solidFill>
                  <a:schemeClr val="accent1">
                    <a:lumMod val="20000"/>
                    <a:lumOff val="80000"/>
                  </a:schemeClr>
                </a:solidFill>
                <a:latin typeface="Adequate" panose="020B0604020202020204" charset="0"/>
              </a:rPr>
              <a:t>“Baby Shark”- Slay </a:t>
            </a:r>
            <a:r>
              <a:rPr lang="en-US" sz="3500" u="sng" dirty="0" err="1">
                <a:solidFill>
                  <a:schemeClr val="accent1">
                    <a:lumMod val="20000"/>
                    <a:lumOff val="80000"/>
                  </a:schemeClr>
                </a:solidFill>
                <a:latin typeface="Adequate" panose="020B0604020202020204" charset="0"/>
              </a:rPr>
              <a:t>Duggee</a:t>
            </a:r>
            <a:endParaRPr lang="en-US" sz="3500" u="sng" dirty="0">
              <a:solidFill>
                <a:schemeClr val="accent1">
                  <a:lumMod val="20000"/>
                  <a:lumOff val="80000"/>
                </a:schemeClr>
              </a:solidFill>
              <a:latin typeface="Adequate" panose="020B0604020202020204" charset="0"/>
            </a:endParaRPr>
          </a:p>
        </p:txBody>
      </p:sp>
      <p:sp>
        <p:nvSpPr>
          <p:cNvPr id="5" name="TextBox 4">
            <a:extLst>
              <a:ext uri="{FF2B5EF4-FFF2-40B4-BE49-F238E27FC236}">
                <a16:creationId xmlns:a16="http://schemas.microsoft.com/office/drawing/2014/main" id="{E1A5F24C-5E08-4BF5-8813-505F7466BECD}"/>
              </a:ext>
            </a:extLst>
          </p:cNvPr>
          <p:cNvSpPr txBox="1"/>
          <p:nvPr/>
        </p:nvSpPr>
        <p:spPr>
          <a:xfrm>
            <a:off x="685800" y="5867400"/>
            <a:ext cx="10668000" cy="369332"/>
          </a:xfrm>
          <a:prstGeom prst="rect">
            <a:avLst/>
          </a:prstGeom>
          <a:noFill/>
        </p:spPr>
        <p:txBody>
          <a:bodyPr wrap="square" rtlCol="0">
            <a:spAutoFit/>
          </a:bodyPr>
          <a:lstStyle/>
          <a:p>
            <a:pPr algn="ctr"/>
            <a:r>
              <a:rPr lang="en-US" dirty="0">
                <a:hlinkClick r:id="rId4"/>
              </a:rPr>
              <a:t>BABY SHARK (Heavy Metal) by SLAY DUGGEE - YouTube</a:t>
            </a:r>
            <a:endParaRPr lang="en-US" dirty="0"/>
          </a:p>
        </p:txBody>
      </p:sp>
    </p:spTree>
    <p:extLst>
      <p:ext uri="{BB962C8B-B14F-4D97-AF65-F5344CB8AC3E}">
        <p14:creationId xmlns:p14="http://schemas.microsoft.com/office/powerpoint/2010/main" val="25370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91388B0-421B-4009-9B6A-37DF25278C52}" type="slidenum">
              <a:rPr lang="en-US" smtClean="0"/>
              <a:t>8</a:t>
            </a:fld>
            <a:endParaRPr lang="en-US"/>
          </a:p>
        </p:txBody>
      </p:sp>
      <p:sp>
        <p:nvSpPr>
          <p:cNvPr id="6" name="TextBox 5"/>
          <p:cNvSpPr txBox="1"/>
          <p:nvPr/>
        </p:nvSpPr>
        <p:spPr>
          <a:xfrm>
            <a:off x="1257300" y="186178"/>
            <a:ext cx="9677400" cy="630942"/>
          </a:xfrm>
          <a:prstGeom prst="rect">
            <a:avLst/>
          </a:prstGeom>
          <a:noFill/>
        </p:spPr>
        <p:txBody>
          <a:bodyPr wrap="square" rtlCol="0">
            <a:spAutoFit/>
          </a:bodyPr>
          <a:lstStyle/>
          <a:p>
            <a:pPr algn="ctr"/>
            <a:r>
              <a:rPr lang="en-US" sz="3500" u="sng" dirty="0">
                <a:solidFill>
                  <a:schemeClr val="accent1">
                    <a:lumMod val="20000"/>
                    <a:lumOff val="80000"/>
                  </a:schemeClr>
                </a:solidFill>
                <a:latin typeface="Adequate" panose="020B0604020202020204" charset="0"/>
                <a:hlinkClick r:id="rId3">
                  <a:extLst>
                    <a:ext uri="{A12FA001-AC4F-418D-AE19-62706E023703}">
                      <ahyp:hlinkClr xmlns:ahyp="http://schemas.microsoft.com/office/drawing/2018/hyperlinkcolor" val="tx"/>
                    </a:ext>
                  </a:extLst>
                </a:hlinkClick>
              </a:rPr>
              <a:t>“Sound of Silence”</a:t>
            </a:r>
            <a:r>
              <a:rPr lang="en-US" sz="3500" u="sng" dirty="0">
                <a:solidFill>
                  <a:schemeClr val="accent1">
                    <a:lumMod val="20000"/>
                    <a:lumOff val="80000"/>
                  </a:schemeClr>
                </a:solidFill>
                <a:latin typeface="Adequate" panose="020B0604020202020204" charset="0"/>
              </a:rPr>
              <a:t>- Disturbed</a:t>
            </a:r>
          </a:p>
        </p:txBody>
      </p:sp>
      <p:pic>
        <p:nvPicPr>
          <p:cNvPr id="2" name="Online Media 1" title="Disturbed - The Sound of Silence [LYRICS]">
            <a:hlinkClick r:id="" action="ppaction://media"/>
            <a:extLst>
              <a:ext uri="{FF2B5EF4-FFF2-40B4-BE49-F238E27FC236}">
                <a16:creationId xmlns:a16="http://schemas.microsoft.com/office/drawing/2014/main" id="{599CB3A4-7878-4EA6-8C5A-864750E444CB}"/>
              </a:ext>
            </a:extLst>
          </p:cNvPr>
          <p:cNvPicPr>
            <a:picLocks noRot="1" noChangeAspect="1"/>
          </p:cNvPicPr>
          <p:nvPr>
            <a:videoFile r:link="rId1"/>
          </p:nvPr>
        </p:nvPicPr>
        <p:blipFill>
          <a:blip r:embed="rId4"/>
          <a:stretch>
            <a:fillRect/>
          </a:stretch>
        </p:blipFill>
        <p:spPr>
          <a:xfrm>
            <a:off x="1981200" y="990600"/>
            <a:ext cx="8229600" cy="4629150"/>
          </a:xfrm>
          <a:prstGeom prst="rect">
            <a:avLst/>
          </a:prstGeom>
        </p:spPr>
      </p:pic>
      <p:sp>
        <p:nvSpPr>
          <p:cNvPr id="4" name="TextBox 3">
            <a:extLst>
              <a:ext uri="{FF2B5EF4-FFF2-40B4-BE49-F238E27FC236}">
                <a16:creationId xmlns:a16="http://schemas.microsoft.com/office/drawing/2014/main" id="{98E0E8DD-56D1-4F8E-9D6C-473C5DA78EFD}"/>
              </a:ext>
            </a:extLst>
          </p:cNvPr>
          <p:cNvSpPr txBox="1"/>
          <p:nvPr/>
        </p:nvSpPr>
        <p:spPr>
          <a:xfrm>
            <a:off x="685800" y="5867400"/>
            <a:ext cx="10820400" cy="369332"/>
          </a:xfrm>
          <a:prstGeom prst="rect">
            <a:avLst/>
          </a:prstGeom>
          <a:noFill/>
        </p:spPr>
        <p:txBody>
          <a:bodyPr wrap="square" rtlCol="0">
            <a:spAutoFit/>
          </a:bodyPr>
          <a:lstStyle/>
          <a:p>
            <a:pPr algn="ctr"/>
            <a:r>
              <a:rPr lang="en-US" dirty="0">
                <a:hlinkClick r:id="rId5"/>
              </a:rPr>
              <a:t>Disturbed - The Sound of Silence [LYRICS] - YouTube</a:t>
            </a:r>
            <a:endParaRPr lang="en-US" dirty="0"/>
          </a:p>
        </p:txBody>
      </p:sp>
    </p:spTree>
    <p:extLst>
      <p:ext uri="{BB962C8B-B14F-4D97-AF65-F5344CB8AC3E}">
        <p14:creationId xmlns:p14="http://schemas.microsoft.com/office/powerpoint/2010/main" val="422755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91388B0-421B-4009-9B6A-37DF25278C52}" type="slidenum">
              <a:rPr lang="en-US" smtClean="0"/>
              <a:t>9</a:t>
            </a:fld>
            <a:endParaRPr lang="en-US"/>
          </a:p>
        </p:txBody>
      </p:sp>
      <p:sp>
        <p:nvSpPr>
          <p:cNvPr id="4" name="TextBox 3"/>
          <p:cNvSpPr txBox="1"/>
          <p:nvPr/>
        </p:nvSpPr>
        <p:spPr>
          <a:xfrm>
            <a:off x="152400" y="1295400"/>
            <a:ext cx="11811000" cy="2246769"/>
          </a:xfrm>
          <a:prstGeom prst="rect">
            <a:avLst/>
          </a:prstGeom>
          <a:noFill/>
        </p:spPr>
        <p:txBody>
          <a:bodyPr wrap="square" rtlCol="0">
            <a:spAutoFit/>
          </a:bodyPr>
          <a:lstStyle/>
          <a:p>
            <a:pPr algn="ctr"/>
            <a:r>
              <a:rPr lang="en-US" sz="7000" dirty="0">
                <a:solidFill>
                  <a:srgbClr val="FF0000"/>
                </a:solidFill>
                <a:latin typeface="Adequate" panose="02000000000000000000" pitchFamily="2" charset="0"/>
              </a:rPr>
              <a:t>Put them together, and you’ve got…</a:t>
            </a:r>
          </a:p>
        </p:txBody>
      </p:sp>
    </p:spTree>
    <p:extLst>
      <p:ext uri="{BB962C8B-B14F-4D97-AF65-F5344CB8AC3E}">
        <p14:creationId xmlns:p14="http://schemas.microsoft.com/office/powerpoint/2010/main" val="1810471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2207</TotalTime>
  <Words>1853</Words>
  <Application>Microsoft Office PowerPoint</Application>
  <PresentationFormat>Widescreen</PresentationFormat>
  <Paragraphs>241</Paragraphs>
  <Slides>51</Slides>
  <Notes>3</Notes>
  <HiddenSlides>0</HiddenSlides>
  <MMClips>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Bahnschrift Condensed</vt:lpstr>
      <vt:lpstr>Calibri</vt:lpstr>
      <vt:lpstr>Arial</vt:lpstr>
      <vt:lpstr>Baskerville Old Face</vt:lpstr>
      <vt:lpstr>Adequate</vt:lpstr>
      <vt:lpstr>Harrington</vt:lpstr>
      <vt:lpstr>Abadi Extra Light</vt:lpstr>
      <vt:lpstr>Office Theme</vt:lpstr>
      <vt:lpstr>Make sure to take good notes and keep up with them.  You will use them on a notes test that we will take once I’ve finished the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Characteristics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Facts About Poe</vt:lpstr>
      <vt:lpstr>Theories on the Cause of Poe’s Death</vt:lpstr>
      <vt:lpstr>Poe’s Grave</vt:lpstr>
      <vt:lpstr>PowerPoint Presentation</vt:lpstr>
      <vt:lpstr>William Faulkner</vt:lpstr>
      <vt:lpstr>PowerPoint Presentation</vt:lpstr>
      <vt:lpstr>Timeline of Faulkner’s Life</vt:lpstr>
      <vt:lpstr>Interesting Facts About Faulkner</vt:lpstr>
      <vt:lpstr>PowerPoint Presentation</vt:lpstr>
      <vt:lpstr>PowerPoint Presentation</vt:lpstr>
      <vt:lpstr>Flannery O’Connor</vt:lpstr>
      <vt:lpstr>Flannery O’Connor- Watch this…</vt:lpstr>
      <vt:lpstr>Facts About Flannery O’Connor</vt:lpstr>
      <vt:lpstr>“A Good Man Is Hard to Find”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sure to take good notes and keep up with them.  They will be for a grade AND you will use them on a notes test that we will take once I’ve finished the presentation.</dc:title>
  <dc:creator>Justin L. Ray</dc:creator>
  <cp:lastModifiedBy>Justin L. Ray</cp:lastModifiedBy>
  <cp:revision>25</cp:revision>
  <dcterms:created xsi:type="dcterms:W3CDTF">2019-12-02T17:06:46Z</dcterms:created>
  <dcterms:modified xsi:type="dcterms:W3CDTF">2021-10-20T15:18:57Z</dcterms:modified>
</cp:coreProperties>
</file>